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410" r:id="rId2"/>
    <p:sldId id="411" r:id="rId3"/>
    <p:sldId id="350" r:id="rId4"/>
    <p:sldId id="378" r:id="rId5"/>
    <p:sldId id="389" r:id="rId6"/>
    <p:sldId id="360" r:id="rId7"/>
    <p:sldId id="406" r:id="rId8"/>
    <p:sldId id="412" r:id="rId9"/>
    <p:sldId id="416" r:id="rId10"/>
    <p:sldId id="417" r:id="rId11"/>
    <p:sldId id="418" r:id="rId12"/>
    <p:sldId id="414" r:id="rId13"/>
  </p:sldIdLst>
  <p:sldSz cx="9144000" cy="6858000" type="screen4x3"/>
  <p:notesSz cx="6797675" cy="987425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BAB"/>
    <a:srgbClr val="FEE781"/>
    <a:srgbClr val="FBC1F3"/>
    <a:srgbClr val="EE12CF"/>
    <a:srgbClr val="38F40C"/>
    <a:srgbClr val="ED7D31"/>
    <a:srgbClr val="6A88A7"/>
    <a:srgbClr val="FFC000"/>
    <a:srgbClr val="8DA3CB"/>
    <a:srgbClr val="0B4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3721" autoAdjust="0"/>
  </p:normalViewPr>
  <p:slideViewPr>
    <p:cSldViewPr>
      <p:cViewPr varScale="1">
        <p:scale>
          <a:sx n="80" d="100"/>
          <a:sy n="80" d="100"/>
        </p:scale>
        <p:origin x="1526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7007E1-486C-49EF-90E8-4593543B270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93EA7B65-8D1E-484C-8E9A-44EC6048EFAF}">
      <dgm:prSet phldrT="[Текст]" phldr="0" custT="1"/>
      <dgm:spPr/>
      <dgm:t>
        <a:bodyPr/>
        <a:lstStyle/>
        <a:p>
          <a:r>
            <a:rPr lang="bg-BG" sz="1200" dirty="0"/>
            <a:t>Изнесени приемни в общинските центрове</a:t>
          </a:r>
        </a:p>
      </dgm:t>
    </dgm:pt>
    <dgm:pt modelId="{D763B0F1-DC1E-4AF8-A550-2B70E76645AC}" type="parTrans" cxnId="{7791AD49-0B9D-432D-9B53-960600AB6816}">
      <dgm:prSet/>
      <dgm:spPr/>
      <dgm:t>
        <a:bodyPr/>
        <a:lstStyle/>
        <a:p>
          <a:endParaRPr lang="bg-BG"/>
        </a:p>
      </dgm:t>
    </dgm:pt>
    <dgm:pt modelId="{7EA34302-CD1C-41D4-9BF6-83D434C126F8}" type="sibTrans" cxnId="{7791AD49-0B9D-432D-9B53-960600AB6816}">
      <dgm:prSet/>
      <dgm:spPr/>
      <dgm:t>
        <a:bodyPr/>
        <a:lstStyle/>
        <a:p>
          <a:endParaRPr lang="bg-BG"/>
        </a:p>
      </dgm:t>
    </dgm:pt>
    <dgm:pt modelId="{D631B40F-EBB2-4DD1-B30A-F0BB8C389343}">
      <dgm:prSet phldrT="[Текст]" phldr="0" custT="1"/>
      <dgm:spPr/>
      <dgm:t>
        <a:bodyPr/>
        <a:lstStyle/>
        <a:p>
          <a:r>
            <a:rPr lang="bg-BG" sz="1200" dirty="0"/>
            <a:t>Индивидуални консултации</a:t>
          </a:r>
        </a:p>
      </dgm:t>
    </dgm:pt>
    <dgm:pt modelId="{4C071F1A-7644-4F48-B5A8-447A733F6076}" type="parTrans" cxnId="{FAF2606C-AF89-4E65-B4E0-AB00D56A979F}">
      <dgm:prSet/>
      <dgm:spPr/>
      <dgm:t>
        <a:bodyPr/>
        <a:lstStyle/>
        <a:p>
          <a:endParaRPr lang="bg-BG"/>
        </a:p>
      </dgm:t>
    </dgm:pt>
    <dgm:pt modelId="{B5B23041-B265-4FD3-8704-D8B6CB79D220}" type="sibTrans" cxnId="{FAF2606C-AF89-4E65-B4E0-AB00D56A979F}">
      <dgm:prSet/>
      <dgm:spPr/>
      <dgm:t>
        <a:bodyPr/>
        <a:lstStyle/>
        <a:p>
          <a:endParaRPr lang="bg-BG"/>
        </a:p>
      </dgm:t>
    </dgm:pt>
    <dgm:pt modelId="{48795508-AB30-40B9-900E-DE9705178D3D}">
      <dgm:prSet phldrT="[Текст]" phldr="0" custT="1"/>
      <dgm:spPr/>
      <dgm:t>
        <a:bodyPr/>
        <a:lstStyle/>
        <a:p>
          <a:r>
            <a:rPr lang="bg-BG" sz="1200" dirty="0"/>
            <a:t>Срещи между заинтересовани страни</a:t>
          </a:r>
        </a:p>
      </dgm:t>
    </dgm:pt>
    <dgm:pt modelId="{50FD7E02-DDAB-48FC-BF83-8B42D9580050}" type="parTrans" cxnId="{0BAF7B32-946B-4A6D-8E9F-2EAE2409E41C}">
      <dgm:prSet/>
      <dgm:spPr/>
      <dgm:t>
        <a:bodyPr/>
        <a:lstStyle/>
        <a:p>
          <a:endParaRPr lang="bg-BG"/>
        </a:p>
      </dgm:t>
    </dgm:pt>
    <dgm:pt modelId="{728C291B-98CF-4CE3-A7E3-850E8E53FBD1}" type="sibTrans" cxnId="{0BAF7B32-946B-4A6D-8E9F-2EAE2409E41C}">
      <dgm:prSet/>
      <dgm:spPr/>
      <dgm:t>
        <a:bodyPr/>
        <a:lstStyle/>
        <a:p>
          <a:endParaRPr lang="bg-BG"/>
        </a:p>
      </dgm:t>
    </dgm:pt>
    <dgm:pt modelId="{FE31C94B-11AB-4976-878B-9AB05A92ED9B}">
      <dgm:prSet phldrT="[Текст]" phldr="0" custT="1"/>
      <dgm:spPr/>
      <dgm:t>
        <a:bodyPr/>
        <a:lstStyle/>
        <a:p>
          <a:r>
            <a:rPr lang="bg-BG" sz="1200" dirty="0"/>
            <a:t>Консултации с НПО, институции, проучвания сред фирми</a:t>
          </a:r>
        </a:p>
      </dgm:t>
    </dgm:pt>
    <dgm:pt modelId="{9E7F5CAF-6A34-46C8-8BC6-FD6D3FBDEC00}" type="parTrans" cxnId="{AAE75735-38AC-4D39-AD3E-67D1C5BB1942}">
      <dgm:prSet/>
      <dgm:spPr/>
      <dgm:t>
        <a:bodyPr/>
        <a:lstStyle/>
        <a:p>
          <a:endParaRPr lang="bg-BG"/>
        </a:p>
      </dgm:t>
    </dgm:pt>
    <dgm:pt modelId="{271EC4FA-4389-49E3-ADF3-C958708A1789}" type="sibTrans" cxnId="{AAE75735-38AC-4D39-AD3E-67D1C5BB1942}">
      <dgm:prSet/>
      <dgm:spPr/>
      <dgm:t>
        <a:bodyPr/>
        <a:lstStyle/>
        <a:p>
          <a:endParaRPr lang="bg-BG"/>
        </a:p>
      </dgm:t>
    </dgm:pt>
    <dgm:pt modelId="{4D29CB23-2C44-48DF-8A38-93F1170035B6}">
      <dgm:prSet phldrT="[Текст]" phldr="0" custT="1"/>
      <dgm:spPr/>
      <dgm:t>
        <a:bodyPr/>
        <a:lstStyle/>
        <a:p>
          <a:r>
            <a:rPr lang="bg-BG" sz="1200" dirty="0"/>
            <a:t>Публикуване и разпространение на информация</a:t>
          </a:r>
        </a:p>
      </dgm:t>
    </dgm:pt>
    <dgm:pt modelId="{81FF8B8B-A231-465E-9BAF-E0D3275E1696}" type="parTrans" cxnId="{9ED1D400-B25B-4AA7-BEA9-7664FDFCCEF3}">
      <dgm:prSet/>
      <dgm:spPr/>
      <dgm:t>
        <a:bodyPr/>
        <a:lstStyle/>
        <a:p>
          <a:endParaRPr lang="bg-BG"/>
        </a:p>
      </dgm:t>
    </dgm:pt>
    <dgm:pt modelId="{0F2C0B12-BF37-40B5-8C6D-0539751507CE}" type="sibTrans" cxnId="{9ED1D400-B25B-4AA7-BEA9-7664FDFCCEF3}">
      <dgm:prSet/>
      <dgm:spPr/>
      <dgm:t>
        <a:bodyPr/>
        <a:lstStyle/>
        <a:p>
          <a:endParaRPr lang="bg-BG"/>
        </a:p>
      </dgm:t>
    </dgm:pt>
    <dgm:pt modelId="{3EBAD7E1-DAF9-45C8-AB86-53E6ACE66F62}" type="pres">
      <dgm:prSet presAssocID="{C27007E1-486C-49EF-90E8-4593543B270B}" presName="diagram" presStyleCnt="0">
        <dgm:presLayoutVars>
          <dgm:dir/>
          <dgm:resizeHandles val="exact"/>
        </dgm:presLayoutVars>
      </dgm:prSet>
      <dgm:spPr/>
    </dgm:pt>
    <dgm:pt modelId="{55F2BE7E-DA3C-4E5B-B730-489C74021CB0}" type="pres">
      <dgm:prSet presAssocID="{93EA7B65-8D1E-484C-8E9A-44EC6048EFAF}" presName="node" presStyleLbl="node1" presStyleIdx="0" presStyleCnt="5">
        <dgm:presLayoutVars>
          <dgm:bulletEnabled val="1"/>
        </dgm:presLayoutVars>
      </dgm:prSet>
      <dgm:spPr/>
    </dgm:pt>
    <dgm:pt modelId="{F714AB4C-811B-4FC1-B778-3392ED21863E}" type="pres">
      <dgm:prSet presAssocID="{7EA34302-CD1C-41D4-9BF6-83D434C126F8}" presName="sibTrans" presStyleCnt="0"/>
      <dgm:spPr/>
    </dgm:pt>
    <dgm:pt modelId="{BD4F8474-31C9-447A-8214-B8BF48F0FAC9}" type="pres">
      <dgm:prSet presAssocID="{D631B40F-EBB2-4DD1-B30A-F0BB8C389343}" presName="node" presStyleLbl="node1" presStyleIdx="1" presStyleCnt="5">
        <dgm:presLayoutVars>
          <dgm:bulletEnabled val="1"/>
        </dgm:presLayoutVars>
      </dgm:prSet>
      <dgm:spPr/>
    </dgm:pt>
    <dgm:pt modelId="{EA38F62E-B1A2-491E-8E98-3B20BE6FB544}" type="pres">
      <dgm:prSet presAssocID="{B5B23041-B265-4FD3-8704-D8B6CB79D220}" presName="sibTrans" presStyleCnt="0"/>
      <dgm:spPr/>
    </dgm:pt>
    <dgm:pt modelId="{F90CB5D9-EAD2-4F25-9114-1913AA6E9971}" type="pres">
      <dgm:prSet presAssocID="{48795508-AB30-40B9-900E-DE9705178D3D}" presName="node" presStyleLbl="node1" presStyleIdx="2" presStyleCnt="5">
        <dgm:presLayoutVars>
          <dgm:bulletEnabled val="1"/>
        </dgm:presLayoutVars>
      </dgm:prSet>
      <dgm:spPr/>
    </dgm:pt>
    <dgm:pt modelId="{868B8887-6147-49B6-936C-899098D7AA37}" type="pres">
      <dgm:prSet presAssocID="{728C291B-98CF-4CE3-A7E3-850E8E53FBD1}" presName="sibTrans" presStyleCnt="0"/>
      <dgm:spPr/>
    </dgm:pt>
    <dgm:pt modelId="{B6D24D34-1B45-43A5-A193-CF94B21C7682}" type="pres">
      <dgm:prSet presAssocID="{FE31C94B-11AB-4976-878B-9AB05A92ED9B}" presName="node" presStyleLbl="node1" presStyleIdx="3" presStyleCnt="5">
        <dgm:presLayoutVars>
          <dgm:bulletEnabled val="1"/>
        </dgm:presLayoutVars>
      </dgm:prSet>
      <dgm:spPr/>
    </dgm:pt>
    <dgm:pt modelId="{7627B38E-B410-4D6A-9283-B4BA4CC96AE3}" type="pres">
      <dgm:prSet presAssocID="{271EC4FA-4389-49E3-ADF3-C958708A1789}" presName="sibTrans" presStyleCnt="0"/>
      <dgm:spPr/>
    </dgm:pt>
    <dgm:pt modelId="{77CC6650-DB92-42F9-A5DC-044C4C3EAB6F}" type="pres">
      <dgm:prSet presAssocID="{4D29CB23-2C44-48DF-8A38-93F1170035B6}" presName="node" presStyleLbl="node1" presStyleIdx="4" presStyleCnt="5">
        <dgm:presLayoutVars>
          <dgm:bulletEnabled val="1"/>
        </dgm:presLayoutVars>
      </dgm:prSet>
      <dgm:spPr/>
    </dgm:pt>
  </dgm:ptLst>
  <dgm:cxnLst>
    <dgm:cxn modelId="{9ED1D400-B25B-4AA7-BEA9-7664FDFCCEF3}" srcId="{C27007E1-486C-49EF-90E8-4593543B270B}" destId="{4D29CB23-2C44-48DF-8A38-93F1170035B6}" srcOrd="4" destOrd="0" parTransId="{81FF8B8B-A231-465E-9BAF-E0D3275E1696}" sibTransId="{0F2C0B12-BF37-40B5-8C6D-0539751507CE}"/>
    <dgm:cxn modelId="{3320461C-2814-4F25-BBA9-CDAC26A741F2}" type="presOf" srcId="{FE31C94B-11AB-4976-878B-9AB05A92ED9B}" destId="{B6D24D34-1B45-43A5-A193-CF94B21C7682}" srcOrd="0" destOrd="0" presId="urn:microsoft.com/office/officeart/2005/8/layout/default"/>
    <dgm:cxn modelId="{0BAF7B32-946B-4A6D-8E9F-2EAE2409E41C}" srcId="{C27007E1-486C-49EF-90E8-4593543B270B}" destId="{48795508-AB30-40B9-900E-DE9705178D3D}" srcOrd="2" destOrd="0" parTransId="{50FD7E02-DDAB-48FC-BF83-8B42D9580050}" sibTransId="{728C291B-98CF-4CE3-A7E3-850E8E53FBD1}"/>
    <dgm:cxn modelId="{AAE75735-38AC-4D39-AD3E-67D1C5BB1942}" srcId="{C27007E1-486C-49EF-90E8-4593543B270B}" destId="{FE31C94B-11AB-4976-878B-9AB05A92ED9B}" srcOrd="3" destOrd="0" parTransId="{9E7F5CAF-6A34-46C8-8BC6-FD6D3FBDEC00}" sibTransId="{271EC4FA-4389-49E3-ADF3-C958708A1789}"/>
    <dgm:cxn modelId="{C136C046-9207-42DE-8FCF-0603BEF8120A}" type="presOf" srcId="{C27007E1-486C-49EF-90E8-4593543B270B}" destId="{3EBAD7E1-DAF9-45C8-AB86-53E6ACE66F62}" srcOrd="0" destOrd="0" presId="urn:microsoft.com/office/officeart/2005/8/layout/default"/>
    <dgm:cxn modelId="{7791AD49-0B9D-432D-9B53-960600AB6816}" srcId="{C27007E1-486C-49EF-90E8-4593543B270B}" destId="{93EA7B65-8D1E-484C-8E9A-44EC6048EFAF}" srcOrd="0" destOrd="0" parTransId="{D763B0F1-DC1E-4AF8-A550-2B70E76645AC}" sibTransId="{7EA34302-CD1C-41D4-9BF6-83D434C126F8}"/>
    <dgm:cxn modelId="{FAF2606C-AF89-4E65-B4E0-AB00D56A979F}" srcId="{C27007E1-486C-49EF-90E8-4593543B270B}" destId="{D631B40F-EBB2-4DD1-B30A-F0BB8C389343}" srcOrd="1" destOrd="0" parTransId="{4C071F1A-7644-4F48-B5A8-447A733F6076}" sibTransId="{B5B23041-B265-4FD3-8704-D8B6CB79D220}"/>
    <dgm:cxn modelId="{EA866C83-C416-4C54-94A1-97CFEBB712D4}" type="presOf" srcId="{48795508-AB30-40B9-900E-DE9705178D3D}" destId="{F90CB5D9-EAD2-4F25-9114-1913AA6E9971}" srcOrd="0" destOrd="0" presId="urn:microsoft.com/office/officeart/2005/8/layout/default"/>
    <dgm:cxn modelId="{F11580A6-6F25-494B-ADD3-FD17DA64D00F}" type="presOf" srcId="{93EA7B65-8D1E-484C-8E9A-44EC6048EFAF}" destId="{55F2BE7E-DA3C-4E5B-B730-489C74021CB0}" srcOrd="0" destOrd="0" presId="urn:microsoft.com/office/officeart/2005/8/layout/default"/>
    <dgm:cxn modelId="{9376BFAC-226D-4412-A9B4-B9C39D710A25}" type="presOf" srcId="{4D29CB23-2C44-48DF-8A38-93F1170035B6}" destId="{77CC6650-DB92-42F9-A5DC-044C4C3EAB6F}" srcOrd="0" destOrd="0" presId="urn:microsoft.com/office/officeart/2005/8/layout/default"/>
    <dgm:cxn modelId="{61ECF0D7-BD9B-4EF6-A102-C4BFD7FDE3BF}" type="presOf" srcId="{D631B40F-EBB2-4DD1-B30A-F0BB8C389343}" destId="{BD4F8474-31C9-447A-8214-B8BF48F0FAC9}" srcOrd="0" destOrd="0" presId="urn:microsoft.com/office/officeart/2005/8/layout/default"/>
    <dgm:cxn modelId="{B6F86B4C-3860-42A1-BB9D-A6A629459D82}" type="presParOf" srcId="{3EBAD7E1-DAF9-45C8-AB86-53E6ACE66F62}" destId="{55F2BE7E-DA3C-4E5B-B730-489C74021CB0}" srcOrd="0" destOrd="0" presId="urn:microsoft.com/office/officeart/2005/8/layout/default"/>
    <dgm:cxn modelId="{98632D4F-0116-44BC-9009-494629E3A6A3}" type="presParOf" srcId="{3EBAD7E1-DAF9-45C8-AB86-53E6ACE66F62}" destId="{F714AB4C-811B-4FC1-B778-3392ED21863E}" srcOrd="1" destOrd="0" presId="urn:microsoft.com/office/officeart/2005/8/layout/default"/>
    <dgm:cxn modelId="{72847043-ED7E-47C0-AB32-CF104CF298E3}" type="presParOf" srcId="{3EBAD7E1-DAF9-45C8-AB86-53E6ACE66F62}" destId="{BD4F8474-31C9-447A-8214-B8BF48F0FAC9}" srcOrd="2" destOrd="0" presId="urn:microsoft.com/office/officeart/2005/8/layout/default"/>
    <dgm:cxn modelId="{9513E8CB-AE53-4907-AC66-1AAACC6DCD13}" type="presParOf" srcId="{3EBAD7E1-DAF9-45C8-AB86-53E6ACE66F62}" destId="{EA38F62E-B1A2-491E-8E98-3B20BE6FB544}" srcOrd="3" destOrd="0" presId="urn:microsoft.com/office/officeart/2005/8/layout/default"/>
    <dgm:cxn modelId="{11CDA449-2590-4174-8B24-C97BF54B2D62}" type="presParOf" srcId="{3EBAD7E1-DAF9-45C8-AB86-53E6ACE66F62}" destId="{F90CB5D9-EAD2-4F25-9114-1913AA6E9971}" srcOrd="4" destOrd="0" presId="urn:microsoft.com/office/officeart/2005/8/layout/default"/>
    <dgm:cxn modelId="{A5FA3295-9CBA-44C6-B59E-B0A60E7A417E}" type="presParOf" srcId="{3EBAD7E1-DAF9-45C8-AB86-53E6ACE66F62}" destId="{868B8887-6147-49B6-936C-899098D7AA37}" srcOrd="5" destOrd="0" presId="urn:microsoft.com/office/officeart/2005/8/layout/default"/>
    <dgm:cxn modelId="{00A0C461-2B3E-44FD-B490-051508716D6B}" type="presParOf" srcId="{3EBAD7E1-DAF9-45C8-AB86-53E6ACE66F62}" destId="{B6D24D34-1B45-43A5-A193-CF94B21C7682}" srcOrd="6" destOrd="0" presId="urn:microsoft.com/office/officeart/2005/8/layout/default"/>
    <dgm:cxn modelId="{270AA4B4-548A-4B19-9DBF-EEE643EF91C9}" type="presParOf" srcId="{3EBAD7E1-DAF9-45C8-AB86-53E6ACE66F62}" destId="{7627B38E-B410-4D6A-9283-B4BA4CC96AE3}" srcOrd="7" destOrd="0" presId="urn:microsoft.com/office/officeart/2005/8/layout/default"/>
    <dgm:cxn modelId="{600EDF28-A5B6-4462-B848-08297610E452}" type="presParOf" srcId="{3EBAD7E1-DAF9-45C8-AB86-53E6ACE66F62}" destId="{77CC6650-DB92-42F9-A5DC-044C4C3EAB6F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660946-916A-48F2-A28B-D2C229210195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89D2E624-01F3-42E0-99FF-F6E22CB900F8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bg-BG" sz="1300" b="1" i="1" dirty="0">
              <a:solidFill>
                <a:schemeClr val="tx1"/>
              </a:solidFill>
              <a:ea typeface="Calibri" panose="020F0502020204030204" pitchFamily="34" charset="0"/>
            </a:rPr>
            <a:t>Звено за публични консултации</a:t>
          </a:r>
          <a:endParaRPr lang="bg-BG" sz="1300" dirty="0">
            <a:solidFill>
              <a:schemeClr val="tx1"/>
            </a:solidFill>
          </a:endParaRPr>
        </a:p>
      </dgm:t>
    </dgm:pt>
    <dgm:pt modelId="{81F950A4-1057-4E6B-80AF-9B9102250AA8}" type="parTrans" cxnId="{5559DD39-871D-455C-BE01-AEAAA299F7F8}">
      <dgm:prSet/>
      <dgm:spPr/>
      <dgm:t>
        <a:bodyPr/>
        <a:lstStyle/>
        <a:p>
          <a:endParaRPr lang="bg-BG"/>
        </a:p>
      </dgm:t>
    </dgm:pt>
    <dgm:pt modelId="{7E727AAD-DD3F-4AB5-ACE1-8A75A0F06AFF}" type="sibTrans" cxnId="{5559DD39-871D-455C-BE01-AEAAA299F7F8}">
      <dgm:prSet/>
      <dgm:spPr/>
      <dgm:t>
        <a:bodyPr/>
        <a:lstStyle/>
        <a:p>
          <a:endParaRPr lang="bg-BG"/>
        </a:p>
      </dgm:t>
    </dgm:pt>
    <dgm:pt modelId="{247552C8-31BD-4901-B453-9C1B29BF96C1}">
      <dgm:prSet phldrT="[Текст]" custT="1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600" b="1" dirty="0" err="1">
              <a:ea typeface="Calibri" panose="020F0502020204030204" pitchFamily="34" charset="0"/>
            </a:rPr>
            <a:t>Провеждане</a:t>
          </a:r>
          <a:r>
            <a:rPr lang="ru-RU" sz="1600" b="1" dirty="0">
              <a:ea typeface="Calibri" panose="020F0502020204030204" pitchFamily="34" charset="0"/>
            </a:rPr>
            <a:t> на </a:t>
          </a:r>
          <a:r>
            <a:rPr lang="ru-RU" sz="1600" b="1" dirty="0" err="1">
              <a:ea typeface="Calibri" panose="020F0502020204030204" pitchFamily="34" charset="0"/>
            </a:rPr>
            <a:t>публични</a:t>
          </a:r>
          <a:r>
            <a:rPr lang="ru-RU" sz="1600" b="1" dirty="0">
              <a:ea typeface="Calibri" panose="020F0502020204030204" pitchFamily="34" charset="0"/>
            </a:rPr>
            <a:t> </a:t>
          </a:r>
          <a:r>
            <a:rPr lang="ru-RU" sz="1600" b="1" dirty="0" err="1">
              <a:ea typeface="Calibri" panose="020F0502020204030204" pitchFamily="34" charset="0"/>
            </a:rPr>
            <a:t>обсъждания</a:t>
          </a:r>
          <a:r>
            <a:rPr lang="ru-RU" sz="1600" b="1" dirty="0">
              <a:ea typeface="Calibri" panose="020F0502020204030204" pitchFamily="34" charset="0"/>
            </a:rPr>
            <a:t> </a:t>
          </a:r>
          <a:r>
            <a:rPr lang="ru-RU" sz="1600" b="0" dirty="0">
              <a:ea typeface="Calibri" panose="020F0502020204030204" pitchFamily="34" charset="0"/>
            </a:rPr>
            <a:t>на </a:t>
          </a:r>
          <a:r>
            <a:rPr lang="ru-RU" sz="1600" b="0" dirty="0" err="1">
              <a:ea typeface="Calibri" panose="020F0502020204030204" pitchFamily="34" charset="0"/>
            </a:rPr>
            <a:t>концепциите</a:t>
          </a:r>
          <a:r>
            <a:rPr lang="ru-RU" sz="1600" b="0" dirty="0">
              <a:ea typeface="Calibri" panose="020F0502020204030204" pitchFamily="34" charset="0"/>
            </a:rPr>
            <a:t> за ИТИ по места от </a:t>
          </a:r>
          <a:r>
            <a:rPr lang="ru-RU" sz="1600" b="0" dirty="0" err="1">
              <a:ea typeface="Calibri" panose="020F0502020204030204" pitchFamily="34" charset="0"/>
            </a:rPr>
            <a:t>експерти</a:t>
          </a:r>
          <a:r>
            <a:rPr lang="ru-RU" sz="1600" b="0" dirty="0">
              <a:ea typeface="Calibri" panose="020F0502020204030204" pitchFamily="34" charset="0"/>
            </a:rPr>
            <a:t> от </a:t>
          </a:r>
          <a:r>
            <a:rPr lang="ru-RU" sz="1600" b="0" dirty="0" err="1">
              <a:ea typeface="Calibri" panose="020F0502020204030204" pitchFamily="34" charset="0"/>
            </a:rPr>
            <a:t>Областните</a:t>
          </a:r>
          <a:r>
            <a:rPr lang="ru-RU" sz="1600" b="0" dirty="0">
              <a:ea typeface="Calibri" panose="020F0502020204030204" pitchFamily="34" charset="0"/>
            </a:rPr>
            <a:t> </a:t>
          </a:r>
          <a:r>
            <a:rPr lang="ru-RU" sz="1600" b="0" dirty="0" err="1">
              <a:ea typeface="Calibri" panose="020F0502020204030204" pitchFamily="34" charset="0"/>
            </a:rPr>
            <a:t>информационни</a:t>
          </a:r>
          <a:r>
            <a:rPr lang="ru-RU" sz="1600" b="0" dirty="0">
              <a:ea typeface="Calibri" panose="020F0502020204030204" pitchFamily="34" charset="0"/>
            </a:rPr>
            <a:t> </a:t>
          </a:r>
          <a:r>
            <a:rPr lang="ru-RU" sz="1600" b="0" dirty="0" err="1">
              <a:ea typeface="Calibri" panose="020F0502020204030204" pitchFamily="34" charset="0"/>
            </a:rPr>
            <a:t>центрове</a:t>
          </a:r>
          <a:endParaRPr lang="bg-BG" sz="1600" b="0" dirty="0"/>
        </a:p>
      </dgm:t>
    </dgm:pt>
    <dgm:pt modelId="{381AEB98-6F01-4353-88E7-89008E28EC71}" type="parTrans" cxnId="{A483FEAC-102A-475F-8588-20B7A165FC0F}">
      <dgm:prSet/>
      <dgm:spPr/>
      <dgm:t>
        <a:bodyPr/>
        <a:lstStyle/>
        <a:p>
          <a:endParaRPr lang="bg-BG"/>
        </a:p>
      </dgm:t>
    </dgm:pt>
    <dgm:pt modelId="{09C8FD45-B5D0-4287-82E9-1147BF6C8786}" type="sibTrans" cxnId="{A483FEAC-102A-475F-8588-20B7A165FC0F}">
      <dgm:prSet/>
      <dgm:spPr/>
      <dgm:t>
        <a:bodyPr/>
        <a:lstStyle/>
        <a:p>
          <a:endParaRPr lang="bg-BG"/>
        </a:p>
      </dgm:t>
    </dgm:pt>
    <dgm:pt modelId="{D1CF0BA7-2E67-4F4B-BF31-655B63860FB4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bg-BG" sz="1300" b="1" i="1" dirty="0">
              <a:solidFill>
                <a:schemeClr val="tx1"/>
              </a:solidFill>
            </a:rPr>
            <a:t>Звено за предварителен подбор</a:t>
          </a:r>
        </a:p>
      </dgm:t>
    </dgm:pt>
    <dgm:pt modelId="{132E6EFC-2782-4C6E-AC2A-21960F77FF3A}" type="parTrans" cxnId="{40517620-F2AD-488C-98B9-03F63EC15086}">
      <dgm:prSet/>
      <dgm:spPr/>
      <dgm:t>
        <a:bodyPr/>
        <a:lstStyle/>
        <a:p>
          <a:endParaRPr lang="bg-BG"/>
        </a:p>
      </dgm:t>
    </dgm:pt>
    <dgm:pt modelId="{BA3EBA73-A7EA-4714-B4C1-BBABA6584DE9}" type="sibTrans" cxnId="{40517620-F2AD-488C-98B9-03F63EC15086}">
      <dgm:prSet/>
      <dgm:spPr/>
      <dgm:t>
        <a:bodyPr/>
        <a:lstStyle/>
        <a:p>
          <a:endParaRPr lang="bg-BG"/>
        </a:p>
      </dgm:t>
    </dgm:pt>
    <dgm:pt modelId="{EF3FF200-97E8-46D9-B348-1F5436732BF6}">
      <dgm:prSet/>
      <dgm:spPr>
        <a:solidFill>
          <a:schemeClr val="accent2">
            <a:lumMod val="40000"/>
            <a:lumOff val="60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bg-BG" b="1" i="1" dirty="0">
              <a:solidFill>
                <a:schemeClr val="tx1"/>
              </a:solidFill>
              <a:ea typeface="Calibri" panose="020F0502020204030204" pitchFamily="34" charset="0"/>
            </a:rPr>
            <a:t>Широк състав на РСР</a:t>
          </a:r>
          <a:endParaRPr lang="en-GB" b="1" i="1" dirty="0">
            <a:solidFill>
              <a:schemeClr val="tx1"/>
            </a:solidFill>
          </a:endParaRPr>
        </a:p>
      </dgm:t>
    </dgm:pt>
    <dgm:pt modelId="{C2D7BAB9-8806-46F5-9DAA-6602FC4D6F94}" type="parTrans" cxnId="{04902309-508E-4474-B934-AAAA9CFB1A7D}">
      <dgm:prSet/>
      <dgm:spPr/>
      <dgm:t>
        <a:bodyPr/>
        <a:lstStyle/>
        <a:p>
          <a:endParaRPr lang="bg-BG"/>
        </a:p>
      </dgm:t>
    </dgm:pt>
    <dgm:pt modelId="{361CCB22-11AA-4F9D-9BEC-6B3AE7661D37}" type="sibTrans" cxnId="{04902309-508E-4474-B934-AAAA9CFB1A7D}">
      <dgm:prSet/>
      <dgm:spPr/>
      <dgm:t>
        <a:bodyPr/>
        <a:lstStyle/>
        <a:p>
          <a:endParaRPr lang="bg-BG"/>
        </a:p>
      </dgm:t>
    </dgm:pt>
    <dgm:pt modelId="{1FECCA7F-99E5-4C14-BDE3-324AFE316BDA}">
      <dgm:prSet custT="1"/>
      <dgm:spPr/>
      <dgm:t>
        <a:bodyPr/>
        <a:lstStyle/>
        <a:p>
          <a:r>
            <a:rPr lang="ru-RU" sz="1600" b="0" dirty="0">
              <a:ea typeface="Calibri" panose="020F0502020204030204" pitchFamily="34" charset="0"/>
            </a:rPr>
            <a:t>Оценка за </a:t>
          </a:r>
          <a:r>
            <a:rPr lang="ru-RU" sz="1600" b="1" dirty="0">
              <a:ea typeface="Calibri" panose="020F0502020204030204" pitchFamily="34" charset="0"/>
            </a:rPr>
            <a:t>административно </a:t>
          </a:r>
          <a:r>
            <a:rPr lang="bg-BG" sz="1600" b="1" noProof="0" dirty="0">
              <a:ea typeface="Calibri" panose="020F0502020204030204" pitchFamily="34" charset="0"/>
            </a:rPr>
            <a:t>съответствие</a:t>
          </a:r>
          <a:r>
            <a:rPr lang="ru-RU" sz="1600" b="1" dirty="0">
              <a:ea typeface="Calibri" panose="020F0502020204030204" pitchFamily="34" charset="0"/>
            </a:rPr>
            <a:t> и </a:t>
          </a:r>
          <a:r>
            <a:rPr lang="bg-BG" sz="1600" b="1" noProof="0" dirty="0">
              <a:ea typeface="Calibri" panose="020F0502020204030204" pitchFamily="34" charset="0"/>
            </a:rPr>
            <a:t>допустимост</a:t>
          </a:r>
          <a:r>
            <a:rPr lang="ru-RU" sz="1600" b="1" dirty="0">
              <a:ea typeface="Calibri" panose="020F0502020204030204" pitchFamily="34" charset="0"/>
            </a:rPr>
            <a:t> </a:t>
          </a:r>
          <a:r>
            <a:rPr lang="ru-RU" sz="1600" dirty="0">
              <a:ea typeface="Calibri" panose="020F0502020204030204" pitchFamily="34" charset="0"/>
            </a:rPr>
            <a:t>на </a:t>
          </a:r>
          <a:r>
            <a:rPr lang="bg-BG" sz="1600" dirty="0">
              <a:ea typeface="Calibri" panose="020F0502020204030204" pitchFamily="34" charset="0"/>
            </a:rPr>
            <a:t>концепциите</a:t>
          </a:r>
          <a:r>
            <a:rPr lang="ru-RU" sz="1600" dirty="0">
              <a:ea typeface="Calibri" panose="020F0502020204030204" pitchFamily="34" charset="0"/>
            </a:rPr>
            <a:t> </a:t>
          </a:r>
          <a:r>
            <a:rPr lang="bg-BG" sz="1600" noProof="1">
              <a:ea typeface="Calibri" panose="020F0502020204030204" pitchFamily="34" charset="0"/>
            </a:rPr>
            <a:t>за</a:t>
          </a:r>
          <a:r>
            <a:rPr lang="ru-RU" sz="1600" dirty="0">
              <a:ea typeface="Calibri" panose="020F0502020204030204" pitchFamily="34" charset="0"/>
            </a:rPr>
            <a:t> ИТИ от експерти от </a:t>
          </a:r>
          <a:r>
            <a:rPr lang="bg-BG" sz="1600" dirty="0">
              <a:ea typeface="Calibri" panose="020F0502020204030204" pitchFamily="34" charset="0"/>
            </a:rPr>
            <a:t>у</a:t>
          </a:r>
          <a:r>
            <a:rPr lang="ru-RU" sz="1600" dirty="0">
              <a:ea typeface="Calibri" panose="020F0502020204030204" pitchFamily="34" charset="0"/>
            </a:rPr>
            <a:t>правляващите органи на програмите</a:t>
          </a:r>
          <a:endParaRPr lang="bg-BG" sz="1600" dirty="0"/>
        </a:p>
      </dgm:t>
    </dgm:pt>
    <dgm:pt modelId="{EE1A78D5-B4E4-4906-8967-B2D64476E05C}" type="parTrans" cxnId="{C5607688-6BB6-496A-9EC3-1F21EDB96526}">
      <dgm:prSet/>
      <dgm:spPr/>
      <dgm:t>
        <a:bodyPr/>
        <a:lstStyle/>
        <a:p>
          <a:endParaRPr lang="bg-BG"/>
        </a:p>
      </dgm:t>
    </dgm:pt>
    <dgm:pt modelId="{3044B18B-A16F-4223-84A8-A865125A150F}" type="sibTrans" cxnId="{C5607688-6BB6-496A-9EC3-1F21EDB96526}">
      <dgm:prSet/>
      <dgm:spPr/>
      <dgm:t>
        <a:bodyPr/>
        <a:lstStyle/>
        <a:p>
          <a:endParaRPr lang="bg-BG"/>
        </a:p>
      </dgm:t>
    </dgm:pt>
    <dgm:pt modelId="{C8462055-5635-412C-8844-339BF8AB39B0}">
      <dgm:prSet custT="1"/>
      <dgm:spPr/>
      <dgm:t>
        <a:bodyPr/>
        <a:lstStyle/>
        <a:p>
          <a:r>
            <a:rPr lang="bg-BG" sz="1600" b="1" dirty="0"/>
            <a:t>Техническа и финансова оценка </a:t>
          </a:r>
          <a:r>
            <a:rPr lang="bg-BG" sz="1600" dirty="0"/>
            <a:t>съгласно методика за оценка</a:t>
          </a:r>
        </a:p>
      </dgm:t>
    </dgm:pt>
    <dgm:pt modelId="{C97C696D-6745-4226-97A7-8F253E50270B}" type="parTrans" cxnId="{B8B3510F-CE4A-489B-95E3-1AD1D1CE6B80}">
      <dgm:prSet/>
      <dgm:spPr/>
      <dgm:t>
        <a:bodyPr/>
        <a:lstStyle/>
        <a:p>
          <a:endParaRPr lang="bg-BG"/>
        </a:p>
      </dgm:t>
    </dgm:pt>
    <dgm:pt modelId="{1E4598B9-9A0B-4630-A0F7-3AAA373B6539}" type="sibTrans" cxnId="{B8B3510F-CE4A-489B-95E3-1AD1D1CE6B80}">
      <dgm:prSet/>
      <dgm:spPr/>
      <dgm:t>
        <a:bodyPr/>
        <a:lstStyle/>
        <a:p>
          <a:endParaRPr lang="bg-BG"/>
        </a:p>
      </dgm:t>
    </dgm:pt>
    <dgm:pt modelId="{10571B39-A2D6-45FC-BC79-7FF366742CB0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bg-BG" sz="1600" noProof="1">
              <a:ea typeface="Calibri" panose="020F0502020204030204" pitchFamily="34" charset="0"/>
            </a:rPr>
            <a:t>Приоритизиране на концепциите от членовете на широкия състав чрез поставяне на </a:t>
          </a:r>
          <a:r>
            <a:rPr lang="ru-RU" sz="1600" b="1" dirty="0" err="1">
              <a:ea typeface="Calibri" panose="020F0502020204030204" pitchFamily="34" charset="0"/>
            </a:rPr>
            <a:t>индивидуална</a:t>
          </a:r>
          <a:r>
            <a:rPr lang="ru-RU" sz="1600" b="1" dirty="0">
              <a:ea typeface="Calibri" panose="020F0502020204030204" pitchFamily="34" charset="0"/>
            </a:rPr>
            <a:t> оценка </a:t>
          </a:r>
          <a:r>
            <a:rPr lang="ru-RU" sz="1600" dirty="0">
              <a:ea typeface="Calibri" panose="020F0502020204030204" pitchFamily="34" charset="0"/>
            </a:rPr>
            <a:t>на всяка концепция </a:t>
          </a:r>
          <a:endParaRPr lang="bg-BG" sz="1600" dirty="0"/>
        </a:p>
      </dgm:t>
    </dgm:pt>
    <dgm:pt modelId="{EE7C1919-A91C-4D18-B420-19571B5BE0D8}" type="parTrans" cxnId="{A6D876B5-D8A1-42E4-AE71-74650DC3044B}">
      <dgm:prSet/>
      <dgm:spPr/>
      <dgm:t>
        <a:bodyPr/>
        <a:lstStyle/>
        <a:p>
          <a:endParaRPr lang="bg-BG"/>
        </a:p>
      </dgm:t>
    </dgm:pt>
    <dgm:pt modelId="{C2B1CC84-41F2-44CD-9D59-46055713A012}" type="sibTrans" cxnId="{A6D876B5-D8A1-42E4-AE71-74650DC3044B}">
      <dgm:prSet/>
      <dgm:spPr/>
      <dgm:t>
        <a:bodyPr/>
        <a:lstStyle/>
        <a:p>
          <a:endParaRPr lang="bg-BG"/>
        </a:p>
      </dgm:t>
    </dgm:pt>
    <dgm:pt modelId="{722F17D3-620A-4B8F-B5E0-50E7082F4CC7}">
      <dgm:prSet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600" dirty="0">
              <a:ea typeface="Calibri" panose="020F0502020204030204" pitchFamily="34" charset="0"/>
            </a:rPr>
            <a:t>Гласуване и </a:t>
          </a:r>
          <a:r>
            <a:rPr lang="ru-RU" sz="1600" dirty="0" err="1">
              <a:ea typeface="Calibri" panose="020F0502020204030204" pitchFamily="34" charset="0"/>
            </a:rPr>
            <a:t>приемане</a:t>
          </a:r>
          <a:r>
            <a:rPr lang="ru-RU" sz="1600" dirty="0">
              <a:ea typeface="Calibri" panose="020F0502020204030204" pitchFamily="34" charset="0"/>
            </a:rPr>
            <a:t> на</a:t>
          </a:r>
          <a:r>
            <a:rPr lang="ru-RU" sz="1600" b="1" dirty="0">
              <a:ea typeface="Calibri" panose="020F0502020204030204" pitchFamily="34" charset="0"/>
            </a:rPr>
            <a:t> Обща </a:t>
          </a:r>
          <a:r>
            <a:rPr lang="ru-RU" sz="1600" b="1" dirty="0" err="1">
              <a:ea typeface="Calibri" panose="020F0502020204030204" pitchFamily="34" charset="0"/>
            </a:rPr>
            <a:t>програмна</a:t>
          </a:r>
          <a:r>
            <a:rPr lang="ru-RU" sz="1600" b="1" dirty="0">
              <a:ea typeface="Calibri" panose="020F0502020204030204" pitchFamily="34" charset="0"/>
            </a:rPr>
            <a:t> концепция </a:t>
          </a:r>
          <a:r>
            <a:rPr lang="ru-RU" sz="1600" dirty="0">
              <a:ea typeface="Calibri" panose="020F0502020204030204" pitchFamily="34" charset="0"/>
            </a:rPr>
            <a:t>за приноса на </a:t>
          </a:r>
          <a:r>
            <a:rPr lang="ru-RU" sz="1600" dirty="0" err="1">
              <a:ea typeface="Calibri" panose="020F0502020204030204" pitchFamily="34" charset="0"/>
            </a:rPr>
            <a:t>фондовете</a:t>
          </a:r>
          <a:r>
            <a:rPr lang="ru-RU" sz="1600" dirty="0">
              <a:ea typeface="Calibri" panose="020F0502020204030204" pitchFamily="34" charset="0"/>
            </a:rPr>
            <a:t> на ЕС </a:t>
          </a:r>
          <a:r>
            <a:rPr lang="ru-RU" sz="1600" dirty="0" err="1">
              <a:ea typeface="Calibri" panose="020F0502020204030204" pitchFamily="34" charset="0"/>
            </a:rPr>
            <a:t>към</a:t>
          </a:r>
          <a:r>
            <a:rPr lang="ru-RU" sz="1600" dirty="0">
              <a:ea typeface="Calibri" panose="020F0502020204030204" pitchFamily="34" charset="0"/>
            </a:rPr>
            <a:t> ИТСР на региона и </a:t>
          </a:r>
          <a:r>
            <a:rPr lang="ru-RU" sz="1600" dirty="0" err="1">
              <a:ea typeface="Calibri" panose="020F0502020204030204" pitchFamily="34" charset="0"/>
            </a:rPr>
            <a:t>списъците</a:t>
          </a:r>
          <a:r>
            <a:rPr lang="ru-RU" sz="1600" dirty="0">
              <a:ea typeface="Calibri" panose="020F0502020204030204" pitchFamily="34" charset="0"/>
            </a:rPr>
            <a:t> с </a:t>
          </a:r>
          <a:r>
            <a:rPr lang="ru-RU" sz="1600" dirty="0" err="1">
              <a:ea typeface="Calibri" panose="020F0502020204030204" pitchFamily="34" charset="0"/>
            </a:rPr>
            <a:t>приоритизирани</a:t>
          </a:r>
          <a:r>
            <a:rPr lang="ru-RU" sz="1600" dirty="0">
              <a:ea typeface="Calibri" panose="020F0502020204030204" pitchFamily="34" charset="0"/>
            </a:rPr>
            <a:t> концепции </a:t>
          </a:r>
          <a:r>
            <a:rPr lang="ru-RU" sz="1600" dirty="0" err="1">
              <a:ea typeface="Calibri" panose="020F0502020204030204" pitchFamily="34" charset="0"/>
            </a:rPr>
            <a:t>към</a:t>
          </a:r>
          <a:r>
            <a:rPr lang="ru-RU" sz="1600" dirty="0">
              <a:ea typeface="Calibri" panose="020F0502020204030204" pitchFamily="34" charset="0"/>
            </a:rPr>
            <a:t> </a:t>
          </a:r>
          <a:r>
            <a:rPr lang="ru-RU" sz="1600" dirty="0" err="1">
              <a:ea typeface="Calibri" panose="020F0502020204030204" pitchFamily="34" charset="0"/>
            </a:rPr>
            <a:t>нея</a:t>
          </a:r>
          <a:endParaRPr lang="ru-RU" sz="1600" dirty="0">
            <a:ea typeface="Calibri" panose="020F0502020204030204" pitchFamily="34" charset="0"/>
          </a:endParaRPr>
        </a:p>
      </dgm:t>
    </dgm:pt>
    <dgm:pt modelId="{16B0B159-9B41-44F7-BD93-BD40CD5AF930}" type="parTrans" cxnId="{AE9C9CE6-4AC5-411D-990D-60B94AB3D2BE}">
      <dgm:prSet/>
      <dgm:spPr/>
      <dgm:t>
        <a:bodyPr/>
        <a:lstStyle/>
        <a:p>
          <a:endParaRPr lang="bg-BG"/>
        </a:p>
      </dgm:t>
    </dgm:pt>
    <dgm:pt modelId="{0F5F104D-187A-4DA2-8B72-6BBEC0249E4B}" type="sibTrans" cxnId="{AE9C9CE6-4AC5-411D-990D-60B94AB3D2BE}">
      <dgm:prSet/>
      <dgm:spPr/>
      <dgm:t>
        <a:bodyPr/>
        <a:lstStyle/>
        <a:p>
          <a:endParaRPr lang="bg-BG"/>
        </a:p>
      </dgm:t>
    </dgm:pt>
    <dgm:pt modelId="{021F3414-D2B1-40EA-8E0A-7E342F3FD574}" type="pres">
      <dgm:prSet presAssocID="{A2660946-916A-48F2-A28B-D2C229210195}" presName="linearFlow" presStyleCnt="0">
        <dgm:presLayoutVars>
          <dgm:dir/>
          <dgm:animLvl val="lvl"/>
          <dgm:resizeHandles val="exact"/>
        </dgm:presLayoutVars>
      </dgm:prSet>
      <dgm:spPr/>
    </dgm:pt>
    <dgm:pt modelId="{B6D7AB3A-C17E-4EB9-B3D2-6934B1083A69}" type="pres">
      <dgm:prSet presAssocID="{D1CF0BA7-2E67-4F4B-BF31-655B63860FB4}" presName="composite" presStyleCnt="0"/>
      <dgm:spPr/>
    </dgm:pt>
    <dgm:pt modelId="{A8E9B985-01E8-4CAF-8F13-C30036DF3264}" type="pres">
      <dgm:prSet presAssocID="{D1CF0BA7-2E67-4F4B-BF31-655B63860FB4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79DBC1E5-01A6-48C4-A136-6240247A6160}" type="pres">
      <dgm:prSet presAssocID="{D1CF0BA7-2E67-4F4B-BF31-655B63860FB4}" presName="descendantText" presStyleLbl="alignAcc1" presStyleIdx="0" presStyleCnt="3">
        <dgm:presLayoutVars>
          <dgm:bulletEnabled val="1"/>
        </dgm:presLayoutVars>
      </dgm:prSet>
      <dgm:spPr/>
    </dgm:pt>
    <dgm:pt modelId="{F64085A7-64CC-4C20-AD3A-FDDECB1072CC}" type="pres">
      <dgm:prSet presAssocID="{BA3EBA73-A7EA-4714-B4C1-BBABA6584DE9}" presName="sp" presStyleCnt="0"/>
      <dgm:spPr/>
    </dgm:pt>
    <dgm:pt modelId="{77933E33-DE42-49AE-BDD4-9FD4E502C44F}" type="pres">
      <dgm:prSet presAssocID="{89D2E624-01F3-42E0-99FF-F6E22CB900F8}" presName="composite" presStyleCnt="0"/>
      <dgm:spPr/>
    </dgm:pt>
    <dgm:pt modelId="{2A9BA3F4-BB37-459F-BCC9-4110971D86C4}" type="pres">
      <dgm:prSet presAssocID="{89D2E624-01F3-42E0-99FF-F6E22CB900F8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FEDD628F-C4FB-4978-B11A-D5D7CC0E3344}" type="pres">
      <dgm:prSet presAssocID="{89D2E624-01F3-42E0-99FF-F6E22CB900F8}" presName="descendantText" presStyleLbl="alignAcc1" presStyleIdx="1" presStyleCnt="3">
        <dgm:presLayoutVars>
          <dgm:bulletEnabled val="1"/>
        </dgm:presLayoutVars>
      </dgm:prSet>
      <dgm:spPr/>
    </dgm:pt>
    <dgm:pt modelId="{28FB52C3-F3C1-41D8-A481-2ABE53A231A9}" type="pres">
      <dgm:prSet presAssocID="{7E727AAD-DD3F-4AB5-ACE1-8A75A0F06AFF}" presName="sp" presStyleCnt="0"/>
      <dgm:spPr/>
    </dgm:pt>
    <dgm:pt modelId="{76F4EDAA-5822-4DDD-BEF6-94E84285D1E1}" type="pres">
      <dgm:prSet presAssocID="{EF3FF200-97E8-46D9-B348-1F5436732BF6}" presName="composite" presStyleCnt="0"/>
      <dgm:spPr/>
    </dgm:pt>
    <dgm:pt modelId="{55EDF8CE-97BB-47B9-9D7D-1F4FD22895CF}" type="pres">
      <dgm:prSet presAssocID="{EF3FF200-97E8-46D9-B348-1F5436732BF6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69DB915F-8C29-4790-8C52-712103DFB293}" type="pres">
      <dgm:prSet presAssocID="{EF3FF200-97E8-46D9-B348-1F5436732BF6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04902309-508E-4474-B934-AAAA9CFB1A7D}" srcId="{A2660946-916A-48F2-A28B-D2C229210195}" destId="{EF3FF200-97E8-46D9-B348-1F5436732BF6}" srcOrd="2" destOrd="0" parTransId="{C2D7BAB9-8806-46F5-9DAA-6602FC4D6F94}" sibTransId="{361CCB22-11AA-4F9D-9BEC-6B3AE7661D37}"/>
    <dgm:cxn modelId="{D11A610B-4EC7-443F-AE2B-3C87EB01D97A}" type="presOf" srcId="{EF3FF200-97E8-46D9-B348-1F5436732BF6}" destId="{55EDF8CE-97BB-47B9-9D7D-1F4FD22895CF}" srcOrd="0" destOrd="0" presId="urn:microsoft.com/office/officeart/2005/8/layout/chevron2"/>
    <dgm:cxn modelId="{B8B3510F-CE4A-489B-95E3-1AD1D1CE6B80}" srcId="{D1CF0BA7-2E67-4F4B-BF31-655B63860FB4}" destId="{C8462055-5635-412C-8844-339BF8AB39B0}" srcOrd="1" destOrd="0" parTransId="{C97C696D-6745-4226-97A7-8F253E50270B}" sibTransId="{1E4598B9-9A0B-4630-A0F7-3AAA373B6539}"/>
    <dgm:cxn modelId="{4EE01C18-0355-4307-8C80-FFBCEA021057}" type="presOf" srcId="{D1CF0BA7-2E67-4F4B-BF31-655B63860FB4}" destId="{A8E9B985-01E8-4CAF-8F13-C30036DF3264}" srcOrd="0" destOrd="0" presId="urn:microsoft.com/office/officeart/2005/8/layout/chevron2"/>
    <dgm:cxn modelId="{78BEF11B-1BBF-4B69-A04B-3567A495BC19}" type="presOf" srcId="{A2660946-916A-48F2-A28B-D2C229210195}" destId="{021F3414-D2B1-40EA-8E0A-7E342F3FD574}" srcOrd="0" destOrd="0" presId="urn:microsoft.com/office/officeart/2005/8/layout/chevron2"/>
    <dgm:cxn modelId="{40517620-F2AD-488C-98B9-03F63EC15086}" srcId="{A2660946-916A-48F2-A28B-D2C229210195}" destId="{D1CF0BA7-2E67-4F4B-BF31-655B63860FB4}" srcOrd="0" destOrd="0" parTransId="{132E6EFC-2782-4C6E-AC2A-21960F77FF3A}" sibTransId="{BA3EBA73-A7EA-4714-B4C1-BBABA6584DE9}"/>
    <dgm:cxn modelId="{5559DD39-871D-455C-BE01-AEAAA299F7F8}" srcId="{A2660946-916A-48F2-A28B-D2C229210195}" destId="{89D2E624-01F3-42E0-99FF-F6E22CB900F8}" srcOrd="1" destOrd="0" parTransId="{81F950A4-1057-4E6B-80AF-9B9102250AA8}" sibTransId="{7E727AAD-DD3F-4AB5-ACE1-8A75A0F06AFF}"/>
    <dgm:cxn modelId="{E7B0D766-959B-4703-8700-95517632F9CB}" type="presOf" srcId="{1FECCA7F-99E5-4C14-BDE3-324AFE316BDA}" destId="{79DBC1E5-01A6-48C4-A136-6240247A6160}" srcOrd="0" destOrd="0" presId="urn:microsoft.com/office/officeart/2005/8/layout/chevron2"/>
    <dgm:cxn modelId="{C5607688-6BB6-496A-9EC3-1F21EDB96526}" srcId="{D1CF0BA7-2E67-4F4B-BF31-655B63860FB4}" destId="{1FECCA7F-99E5-4C14-BDE3-324AFE316BDA}" srcOrd="0" destOrd="0" parTransId="{EE1A78D5-B4E4-4906-8967-B2D64476E05C}" sibTransId="{3044B18B-A16F-4223-84A8-A865125A150F}"/>
    <dgm:cxn modelId="{D4579A97-4466-4EF4-AA36-040AC9500CFA}" type="presOf" srcId="{722F17D3-620A-4B8F-B5E0-50E7082F4CC7}" destId="{69DB915F-8C29-4790-8C52-712103DFB293}" srcOrd="0" destOrd="1" presId="urn:microsoft.com/office/officeart/2005/8/layout/chevron2"/>
    <dgm:cxn modelId="{C591129E-9832-46FB-BBA1-08064BDDD842}" type="presOf" srcId="{89D2E624-01F3-42E0-99FF-F6E22CB900F8}" destId="{2A9BA3F4-BB37-459F-BCC9-4110971D86C4}" srcOrd="0" destOrd="0" presId="urn:microsoft.com/office/officeart/2005/8/layout/chevron2"/>
    <dgm:cxn modelId="{A483FEAC-102A-475F-8588-20B7A165FC0F}" srcId="{89D2E624-01F3-42E0-99FF-F6E22CB900F8}" destId="{247552C8-31BD-4901-B453-9C1B29BF96C1}" srcOrd="0" destOrd="0" parTransId="{381AEB98-6F01-4353-88E7-89008E28EC71}" sibTransId="{09C8FD45-B5D0-4287-82E9-1147BF6C8786}"/>
    <dgm:cxn modelId="{A6D876B5-D8A1-42E4-AE71-74650DC3044B}" srcId="{EF3FF200-97E8-46D9-B348-1F5436732BF6}" destId="{10571B39-A2D6-45FC-BC79-7FF366742CB0}" srcOrd="0" destOrd="0" parTransId="{EE7C1919-A91C-4D18-B420-19571B5BE0D8}" sibTransId="{C2B1CC84-41F2-44CD-9D59-46055713A012}"/>
    <dgm:cxn modelId="{8F0B9FDE-65D7-4371-AD1E-093D004254A5}" type="presOf" srcId="{10571B39-A2D6-45FC-BC79-7FF366742CB0}" destId="{69DB915F-8C29-4790-8C52-712103DFB293}" srcOrd="0" destOrd="0" presId="urn:microsoft.com/office/officeart/2005/8/layout/chevron2"/>
    <dgm:cxn modelId="{69B3AEE1-1A6E-43F1-989E-FD5E98436C28}" type="presOf" srcId="{247552C8-31BD-4901-B453-9C1B29BF96C1}" destId="{FEDD628F-C4FB-4978-B11A-D5D7CC0E3344}" srcOrd="0" destOrd="0" presId="urn:microsoft.com/office/officeart/2005/8/layout/chevron2"/>
    <dgm:cxn modelId="{48D78BE3-61D4-4480-855B-C865599BC023}" type="presOf" srcId="{C8462055-5635-412C-8844-339BF8AB39B0}" destId="{79DBC1E5-01A6-48C4-A136-6240247A6160}" srcOrd="0" destOrd="1" presId="urn:microsoft.com/office/officeart/2005/8/layout/chevron2"/>
    <dgm:cxn modelId="{AE9C9CE6-4AC5-411D-990D-60B94AB3D2BE}" srcId="{EF3FF200-97E8-46D9-B348-1F5436732BF6}" destId="{722F17D3-620A-4B8F-B5E0-50E7082F4CC7}" srcOrd="1" destOrd="0" parTransId="{16B0B159-9B41-44F7-BD93-BD40CD5AF930}" sibTransId="{0F5F104D-187A-4DA2-8B72-6BBEC0249E4B}"/>
    <dgm:cxn modelId="{409A989A-897B-4F41-8A6F-8DC5DD8AB440}" type="presParOf" srcId="{021F3414-D2B1-40EA-8E0A-7E342F3FD574}" destId="{B6D7AB3A-C17E-4EB9-B3D2-6934B1083A69}" srcOrd="0" destOrd="0" presId="urn:microsoft.com/office/officeart/2005/8/layout/chevron2"/>
    <dgm:cxn modelId="{7C13D74E-9D89-431D-9096-BEB109F3ADEE}" type="presParOf" srcId="{B6D7AB3A-C17E-4EB9-B3D2-6934B1083A69}" destId="{A8E9B985-01E8-4CAF-8F13-C30036DF3264}" srcOrd="0" destOrd="0" presId="urn:microsoft.com/office/officeart/2005/8/layout/chevron2"/>
    <dgm:cxn modelId="{89079412-D5BD-4F0F-975E-A0EB336F9C4A}" type="presParOf" srcId="{B6D7AB3A-C17E-4EB9-B3D2-6934B1083A69}" destId="{79DBC1E5-01A6-48C4-A136-6240247A6160}" srcOrd="1" destOrd="0" presId="urn:microsoft.com/office/officeart/2005/8/layout/chevron2"/>
    <dgm:cxn modelId="{5CC20AF9-17BF-4577-8BAB-959FC24FEC27}" type="presParOf" srcId="{021F3414-D2B1-40EA-8E0A-7E342F3FD574}" destId="{F64085A7-64CC-4C20-AD3A-FDDECB1072CC}" srcOrd="1" destOrd="0" presId="urn:microsoft.com/office/officeart/2005/8/layout/chevron2"/>
    <dgm:cxn modelId="{701A37E2-CB97-4611-8AE4-85D4AA6423F4}" type="presParOf" srcId="{021F3414-D2B1-40EA-8E0A-7E342F3FD574}" destId="{77933E33-DE42-49AE-BDD4-9FD4E502C44F}" srcOrd="2" destOrd="0" presId="urn:microsoft.com/office/officeart/2005/8/layout/chevron2"/>
    <dgm:cxn modelId="{7A92ABED-C699-48A4-A790-0326F6906241}" type="presParOf" srcId="{77933E33-DE42-49AE-BDD4-9FD4E502C44F}" destId="{2A9BA3F4-BB37-459F-BCC9-4110971D86C4}" srcOrd="0" destOrd="0" presId="urn:microsoft.com/office/officeart/2005/8/layout/chevron2"/>
    <dgm:cxn modelId="{82B17D7A-E837-4271-95BC-C43F589BADCF}" type="presParOf" srcId="{77933E33-DE42-49AE-BDD4-9FD4E502C44F}" destId="{FEDD628F-C4FB-4978-B11A-D5D7CC0E3344}" srcOrd="1" destOrd="0" presId="urn:microsoft.com/office/officeart/2005/8/layout/chevron2"/>
    <dgm:cxn modelId="{B015B3BA-0DFC-46C6-90E2-AF4EDDEF6A28}" type="presParOf" srcId="{021F3414-D2B1-40EA-8E0A-7E342F3FD574}" destId="{28FB52C3-F3C1-41D8-A481-2ABE53A231A9}" srcOrd="3" destOrd="0" presId="urn:microsoft.com/office/officeart/2005/8/layout/chevron2"/>
    <dgm:cxn modelId="{4B4C5CA3-3E5C-44B5-8EF8-35A15755E290}" type="presParOf" srcId="{021F3414-D2B1-40EA-8E0A-7E342F3FD574}" destId="{76F4EDAA-5822-4DDD-BEF6-94E84285D1E1}" srcOrd="4" destOrd="0" presId="urn:microsoft.com/office/officeart/2005/8/layout/chevron2"/>
    <dgm:cxn modelId="{BD837E83-BED4-4B7E-946B-7DD21D5AA298}" type="presParOf" srcId="{76F4EDAA-5822-4DDD-BEF6-94E84285D1E1}" destId="{55EDF8CE-97BB-47B9-9D7D-1F4FD22895CF}" srcOrd="0" destOrd="0" presId="urn:microsoft.com/office/officeart/2005/8/layout/chevron2"/>
    <dgm:cxn modelId="{FBAEDDC1-F89A-4DC7-982F-95F25EA12AD9}" type="presParOf" srcId="{76F4EDAA-5822-4DDD-BEF6-94E84285D1E1}" destId="{69DB915F-8C29-4790-8C52-712103DFB29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72BD8F-B0F8-4577-BF76-B23280083AD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9884AA64-DBA4-4E0F-B7AA-FF06F8321659}">
      <dgm:prSet phldrT="[Текст]" custT="1">
        <dgm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dgm:style>
      </dgm:prSet>
      <dgm:spPr>
        <a:ln w="19050"/>
      </dgm:spPr>
      <dgm:t>
        <a:bodyPr/>
        <a:lstStyle/>
        <a:p>
          <a:pPr marL="0" algn="ctr" defTabSz="914400"/>
          <a:endParaRPr lang="bg-BG" sz="1050" kern="1200" dirty="0">
            <a:solidFill>
              <a:schemeClr val="dk1">
                <a:hueOff val="0"/>
                <a:satOff val="0"/>
                <a:lumOff val="0"/>
                <a:alphaOff val="0"/>
              </a:schemeClr>
            </a:solidFill>
            <a:latin typeface="+mn-lt"/>
            <a:ea typeface="Calibri" panose="020F0502020204030204" pitchFamily="34" charset="0"/>
            <a:cs typeface="+mn-cs"/>
          </a:endParaRPr>
        </a:p>
      </dgm:t>
    </dgm:pt>
    <dgm:pt modelId="{3788BA80-72A1-4790-BED5-B8192581FA5E}" type="parTrans" cxnId="{17BC2A0E-385D-4D9F-A6C9-F00ED60D947F}">
      <dgm:prSet/>
      <dgm:spPr/>
      <dgm:t>
        <a:bodyPr/>
        <a:lstStyle/>
        <a:p>
          <a:endParaRPr lang="bg-BG"/>
        </a:p>
      </dgm:t>
    </dgm:pt>
    <dgm:pt modelId="{C005A732-8967-4D20-BAC1-5E4824282B28}" type="sibTrans" cxnId="{17BC2A0E-385D-4D9F-A6C9-F00ED60D947F}">
      <dgm:prSet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endParaRPr lang="bg-BG" dirty="0"/>
        </a:p>
      </dgm:t>
    </dgm:pt>
    <dgm:pt modelId="{8ECCA1AD-6785-424C-B4AC-09C67FB6E569}">
      <dgm:prSet phldrT="[Текст]" custT="1">
        <dgm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dgm:style>
      </dgm:prSet>
      <dgm:spPr>
        <a:ln w="19050"/>
      </dgm:spPr>
      <dgm:t>
        <a:bodyPr/>
        <a:lstStyle/>
        <a:p>
          <a:pPr marL="0" algn="ctr" defTabSz="914400"/>
          <a:endParaRPr lang="bg-BG" sz="1800" kern="1200" dirty="0">
            <a:solidFill>
              <a:schemeClr val="dk1">
                <a:hueOff val="0"/>
                <a:satOff val="0"/>
                <a:lumOff val="0"/>
                <a:alphaOff val="0"/>
              </a:schemeClr>
            </a:solidFill>
            <a:latin typeface="+mn-lt"/>
            <a:ea typeface="+mn-ea"/>
            <a:cs typeface="+mn-cs"/>
          </a:endParaRPr>
        </a:p>
      </dgm:t>
    </dgm:pt>
    <dgm:pt modelId="{61839C24-6DA4-4D1B-A677-BDAC3DCFF46E}" type="parTrans" cxnId="{E75BC6CC-DF69-4866-85C4-3A088EDB0246}">
      <dgm:prSet/>
      <dgm:spPr/>
      <dgm:t>
        <a:bodyPr/>
        <a:lstStyle/>
        <a:p>
          <a:endParaRPr lang="bg-BG"/>
        </a:p>
      </dgm:t>
    </dgm:pt>
    <dgm:pt modelId="{0F45BEA1-7847-4D88-8DF9-030C0287CEDC}" type="sibTrans" cxnId="{E75BC6CC-DF69-4866-85C4-3A088EDB0246}">
      <dgm:prSet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endParaRPr lang="bg-BG" dirty="0"/>
        </a:p>
      </dgm:t>
    </dgm:pt>
    <dgm:pt modelId="{AC29A5E0-4691-48EB-A358-25ED4697C6F7}">
      <dgm:prSet phldrT="[Текст]" custT="1">
        <dgm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dgm:style>
      </dgm:prSet>
      <dgm:spPr>
        <a:ln w="19050"/>
      </dgm:spPr>
      <dgm:t>
        <a:bodyPr/>
        <a:lstStyle/>
        <a:p>
          <a:pPr marL="0" algn="ctr" defTabSz="914400">
            <a:spcAft>
              <a:spcPts val="0"/>
            </a:spcAft>
          </a:pPr>
          <a:endParaRPr lang="bg-BG" sz="1800" kern="1200" dirty="0">
            <a:solidFill>
              <a:schemeClr val="dk1">
                <a:hueOff val="0"/>
                <a:satOff val="0"/>
                <a:lumOff val="0"/>
                <a:alphaOff val="0"/>
              </a:schemeClr>
            </a:solidFill>
            <a:latin typeface="+mn-lt"/>
            <a:ea typeface="+mn-ea"/>
            <a:cs typeface="+mn-cs"/>
          </a:endParaRPr>
        </a:p>
      </dgm:t>
    </dgm:pt>
    <dgm:pt modelId="{DFBF999F-3CDD-4926-8D24-80A9D0CFFFA6}" type="parTrans" cxnId="{CF8263A5-6EF2-4816-B536-4FADDF411B12}">
      <dgm:prSet/>
      <dgm:spPr/>
      <dgm:t>
        <a:bodyPr/>
        <a:lstStyle/>
        <a:p>
          <a:endParaRPr lang="bg-BG"/>
        </a:p>
      </dgm:t>
    </dgm:pt>
    <dgm:pt modelId="{63CAEBD2-A13D-4C79-8962-4BCEF430CAD5}" type="sibTrans" cxnId="{CF8263A5-6EF2-4816-B536-4FADDF411B12}">
      <dgm:prSet/>
      <dgm:spPr/>
      <dgm:t>
        <a:bodyPr/>
        <a:lstStyle/>
        <a:p>
          <a:endParaRPr lang="bg-BG"/>
        </a:p>
      </dgm:t>
    </dgm:pt>
    <dgm:pt modelId="{88517646-33F6-4C0E-96FB-1EB892861C9F}" type="pres">
      <dgm:prSet presAssocID="{2F72BD8F-B0F8-4577-BF76-B23280083AD2}" presName="outerComposite" presStyleCnt="0">
        <dgm:presLayoutVars>
          <dgm:chMax val="5"/>
          <dgm:dir/>
          <dgm:resizeHandles val="exact"/>
        </dgm:presLayoutVars>
      </dgm:prSet>
      <dgm:spPr/>
    </dgm:pt>
    <dgm:pt modelId="{D2064C26-3340-40EF-8007-DB6E0591156F}" type="pres">
      <dgm:prSet presAssocID="{2F72BD8F-B0F8-4577-BF76-B23280083AD2}" presName="dummyMaxCanvas" presStyleCnt="0">
        <dgm:presLayoutVars/>
      </dgm:prSet>
      <dgm:spPr/>
    </dgm:pt>
    <dgm:pt modelId="{4D3DC220-014E-4325-BB30-4750A7EAE4D5}" type="pres">
      <dgm:prSet presAssocID="{2F72BD8F-B0F8-4577-BF76-B23280083AD2}" presName="ThreeNodes_1" presStyleLbl="node1" presStyleIdx="0" presStyleCnt="3">
        <dgm:presLayoutVars>
          <dgm:bulletEnabled val="1"/>
        </dgm:presLayoutVars>
      </dgm:prSet>
      <dgm:spPr>
        <a:xfrm>
          <a:off x="0" y="0"/>
          <a:ext cx="5181600" cy="1219200"/>
        </a:xfrm>
        <a:prstGeom prst="roundRect">
          <a:avLst>
            <a:gd name="adj" fmla="val 10000"/>
          </a:avLst>
        </a:prstGeom>
      </dgm:spPr>
    </dgm:pt>
    <dgm:pt modelId="{17B6B7E4-B0B5-4564-9684-E1E940FBD2C6}" type="pres">
      <dgm:prSet presAssocID="{2F72BD8F-B0F8-4577-BF76-B23280083AD2}" presName="ThreeNodes_2" presStyleLbl="node1" presStyleIdx="1" presStyleCnt="3" custLinFactNeighborX="498" custLinFactNeighborY="-1435">
        <dgm:presLayoutVars>
          <dgm:bulletEnabled val="1"/>
        </dgm:presLayoutVars>
      </dgm:prSet>
      <dgm:spPr>
        <a:xfrm>
          <a:off x="457199" y="1422399"/>
          <a:ext cx="5181600" cy="1219200"/>
        </a:xfrm>
        <a:prstGeom prst="roundRect">
          <a:avLst>
            <a:gd name="adj" fmla="val 10000"/>
          </a:avLst>
        </a:prstGeom>
      </dgm:spPr>
    </dgm:pt>
    <dgm:pt modelId="{0EEE4500-74D9-42C5-85F9-F83FF5CBDF7E}" type="pres">
      <dgm:prSet presAssocID="{2F72BD8F-B0F8-4577-BF76-B23280083AD2}" presName="ThreeNodes_3" presStyleLbl="node1" presStyleIdx="2" presStyleCnt="3">
        <dgm:presLayoutVars>
          <dgm:bulletEnabled val="1"/>
        </dgm:presLayoutVars>
      </dgm:prSet>
      <dgm:spPr>
        <a:xfrm>
          <a:off x="914399" y="2844799"/>
          <a:ext cx="5181600" cy="1219200"/>
        </a:xfrm>
        <a:prstGeom prst="roundRect">
          <a:avLst>
            <a:gd name="adj" fmla="val 10000"/>
          </a:avLst>
        </a:prstGeom>
      </dgm:spPr>
    </dgm:pt>
    <dgm:pt modelId="{C6F10C74-B1FA-4EC0-8DE2-A9F2397C3EE9}" type="pres">
      <dgm:prSet presAssocID="{2F72BD8F-B0F8-4577-BF76-B23280083AD2}" presName="ThreeConn_1-2" presStyleLbl="fgAccFollowNode1" presStyleIdx="0" presStyleCnt="2">
        <dgm:presLayoutVars>
          <dgm:bulletEnabled val="1"/>
        </dgm:presLayoutVars>
      </dgm:prSet>
      <dgm:spPr/>
    </dgm:pt>
    <dgm:pt modelId="{6EF6DA41-0BBA-4DFF-B6A2-79B24E910FB9}" type="pres">
      <dgm:prSet presAssocID="{2F72BD8F-B0F8-4577-BF76-B23280083AD2}" presName="ThreeConn_2-3" presStyleLbl="fgAccFollowNode1" presStyleIdx="1" presStyleCnt="2">
        <dgm:presLayoutVars>
          <dgm:bulletEnabled val="1"/>
        </dgm:presLayoutVars>
      </dgm:prSet>
      <dgm:spPr/>
    </dgm:pt>
    <dgm:pt modelId="{D2BD4643-4723-4822-9B38-7A9179CFC504}" type="pres">
      <dgm:prSet presAssocID="{2F72BD8F-B0F8-4577-BF76-B23280083AD2}" presName="ThreeNodes_1_text" presStyleLbl="node1" presStyleIdx="2" presStyleCnt="3">
        <dgm:presLayoutVars>
          <dgm:bulletEnabled val="1"/>
        </dgm:presLayoutVars>
      </dgm:prSet>
      <dgm:spPr/>
    </dgm:pt>
    <dgm:pt modelId="{5E331BD1-6027-4EEE-8D1F-7E5A03BE266C}" type="pres">
      <dgm:prSet presAssocID="{2F72BD8F-B0F8-4577-BF76-B23280083AD2}" presName="ThreeNodes_2_text" presStyleLbl="node1" presStyleIdx="2" presStyleCnt="3">
        <dgm:presLayoutVars>
          <dgm:bulletEnabled val="1"/>
        </dgm:presLayoutVars>
      </dgm:prSet>
      <dgm:spPr/>
    </dgm:pt>
    <dgm:pt modelId="{B2AB3202-9172-4060-A21D-D3697D90A50F}" type="pres">
      <dgm:prSet presAssocID="{2F72BD8F-B0F8-4577-BF76-B23280083AD2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17BC2A0E-385D-4D9F-A6C9-F00ED60D947F}" srcId="{2F72BD8F-B0F8-4577-BF76-B23280083AD2}" destId="{9884AA64-DBA4-4E0F-B7AA-FF06F8321659}" srcOrd="0" destOrd="0" parTransId="{3788BA80-72A1-4790-BED5-B8192581FA5E}" sibTransId="{C005A732-8967-4D20-BAC1-5E4824282B28}"/>
    <dgm:cxn modelId="{D2C4F013-EC8C-432C-9222-36C645EB8BAE}" type="presOf" srcId="{2F72BD8F-B0F8-4577-BF76-B23280083AD2}" destId="{88517646-33F6-4C0E-96FB-1EB892861C9F}" srcOrd="0" destOrd="0" presId="urn:microsoft.com/office/officeart/2005/8/layout/vProcess5"/>
    <dgm:cxn modelId="{AB2A6A1D-EC33-4931-865F-0F7F6AE5DC5D}" type="presOf" srcId="{9884AA64-DBA4-4E0F-B7AA-FF06F8321659}" destId="{4D3DC220-014E-4325-BB30-4750A7EAE4D5}" srcOrd="0" destOrd="0" presId="urn:microsoft.com/office/officeart/2005/8/layout/vProcess5"/>
    <dgm:cxn modelId="{CDDC2843-AE63-4F92-9681-F0BFDB568ADD}" type="presOf" srcId="{8ECCA1AD-6785-424C-B4AC-09C67FB6E569}" destId="{5E331BD1-6027-4EEE-8D1F-7E5A03BE266C}" srcOrd="1" destOrd="0" presId="urn:microsoft.com/office/officeart/2005/8/layout/vProcess5"/>
    <dgm:cxn modelId="{C698C846-C8A3-46BF-B61D-9AA3BEC08A6F}" type="presOf" srcId="{8ECCA1AD-6785-424C-B4AC-09C67FB6E569}" destId="{17B6B7E4-B0B5-4564-9684-E1E940FBD2C6}" srcOrd="0" destOrd="0" presId="urn:microsoft.com/office/officeart/2005/8/layout/vProcess5"/>
    <dgm:cxn modelId="{CF8263A5-6EF2-4816-B536-4FADDF411B12}" srcId="{2F72BD8F-B0F8-4577-BF76-B23280083AD2}" destId="{AC29A5E0-4691-48EB-A358-25ED4697C6F7}" srcOrd="2" destOrd="0" parTransId="{DFBF999F-3CDD-4926-8D24-80A9D0CFFFA6}" sibTransId="{63CAEBD2-A13D-4C79-8962-4BCEF430CAD5}"/>
    <dgm:cxn modelId="{938B6DAB-DDCA-4C3C-B0B5-777089405288}" type="presOf" srcId="{AC29A5E0-4691-48EB-A358-25ED4697C6F7}" destId="{0EEE4500-74D9-42C5-85F9-F83FF5CBDF7E}" srcOrd="0" destOrd="0" presId="urn:microsoft.com/office/officeart/2005/8/layout/vProcess5"/>
    <dgm:cxn modelId="{E236ADB0-3D6C-4D74-9F5A-E3FE605E4285}" type="presOf" srcId="{9884AA64-DBA4-4E0F-B7AA-FF06F8321659}" destId="{D2BD4643-4723-4822-9B38-7A9179CFC504}" srcOrd="1" destOrd="0" presId="urn:microsoft.com/office/officeart/2005/8/layout/vProcess5"/>
    <dgm:cxn modelId="{E75BC6CC-DF69-4866-85C4-3A088EDB0246}" srcId="{2F72BD8F-B0F8-4577-BF76-B23280083AD2}" destId="{8ECCA1AD-6785-424C-B4AC-09C67FB6E569}" srcOrd="1" destOrd="0" parTransId="{61839C24-6DA4-4D1B-A677-BDAC3DCFF46E}" sibTransId="{0F45BEA1-7847-4D88-8DF9-030C0287CEDC}"/>
    <dgm:cxn modelId="{18B80ADC-818B-4F97-AB5E-4C63961BA57E}" type="presOf" srcId="{AC29A5E0-4691-48EB-A358-25ED4697C6F7}" destId="{B2AB3202-9172-4060-A21D-D3697D90A50F}" srcOrd="1" destOrd="0" presId="urn:microsoft.com/office/officeart/2005/8/layout/vProcess5"/>
    <dgm:cxn modelId="{399483E9-4179-46FB-A4FB-1901DE5402B3}" type="presOf" srcId="{C005A732-8967-4D20-BAC1-5E4824282B28}" destId="{C6F10C74-B1FA-4EC0-8DE2-A9F2397C3EE9}" srcOrd="0" destOrd="0" presId="urn:microsoft.com/office/officeart/2005/8/layout/vProcess5"/>
    <dgm:cxn modelId="{60762FFE-BA16-445F-B029-D91723230BCF}" type="presOf" srcId="{0F45BEA1-7847-4D88-8DF9-030C0287CEDC}" destId="{6EF6DA41-0BBA-4DFF-B6A2-79B24E910FB9}" srcOrd="0" destOrd="0" presId="urn:microsoft.com/office/officeart/2005/8/layout/vProcess5"/>
    <dgm:cxn modelId="{A6BE7ED7-253A-415F-89F4-BC9829EC1DCA}" type="presParOf" srcId="{88517646-33F6-4C0E-96FB-1EB892861C9F}" destId="{D2064C26-3340-40EF-8007-DB6E0591156F}" srcOrd="0" destOrd="0" presId="urn:microsoft.com/office/officeart/2005/8/layout/vProcess5"/>
    <dgm:cxn modelId="{63201E90-737C-45DA-9701-1DF6BD5A7E51}" type="presParOf" srcId="{88517646-33F6-4C0E-96FB-1EB892861C9F}" destId="{4D3DC220-014E-4325-BB30-4750A7EAE4D5}" srcOrd="1" destOrd="0" presId="urn:microsoft.com/office/officeart/2005/8/layout/vProcess5"/>
    <dgm:cxn modelId="{B88BF3A7-3A6A-40D7-8B6D-2C105F81D175}" type="presParOf" srcId="{88517646-33F6-4C0E-96FB-1EB892861C9F}" destId="{17B6B7E4-B0B5-4564-9684-E1E940FBD2C6}" srcOrd="2" destOrd="0" presId="urn:microsoft.com/office/officeart/2005/8/layout/vProcess5"/>
    <dgm:cxn modelId="{785F3D78-F83B-4EF4-94CC-EECD69445A01}" type="presParOf" srcId="{88517646-33F6-4C0E-96FB-1EB892861C9F}" destId="{0EEE4500-74D9-42C5-85F9-F83FF5CBDF7E}" srcOrd="3" destOrd="0" presId="urn:microsoft.com/office/officeart/2005/8/layout/vProcess5"/>
    <dgm:cxn modelId="{30FD242F-DAAA-49BE-BCB5-A1265ECEC6DE}" type="presParOf" srcId="{88517646-33F6-4C0E-96FB-1EB892861C9F}" destId="{C6F10C74-B1FA-4EC0-8DE2-A9F2397C3EE9}" srcOrd="4" destOrd="0" presId="urn:microsoft.com/office/officeart/2005/8/layout/vProcess5"/>
    <dgm:cxn modelId="{D0DA37ED-EFCE-48A2-9011-6E26048BC717}" type="presParOf" srcId="{88517646-33F6-4C0E-96FB-1EB892861C9F}" destId="{6EF6DA41-0BBA-4DFF-B6A2-79B24E910FB9}" srcOrd="5" destOrd="0" presId="urn:microsoft.com/office/officeart/2005/8/layout/vProcess5"/>
    <dgm:cxn modelId="{95CC4F96-C594-4D9D-9AC8-8CF9D2F635C6}" type="presParOf" srcId="{88517646-33F6-4C0E-96FB-1EB892861C9F}" destId="{D2BD4643-4723-4822-9B38-7A9179CFC504}" srcOrd="6" destOrd="0" presId="urn:microsoft.com/office/officeart/2005/8/layout/vProcess5"/>
    <dgm:cxn modelId="{29C6E255-9D84-4068-9B63-F4C610AA2043}" type="presParOf" srcId="{88517646-33F6-4C0E-96FB-1EB892861C9F}" destId="{5E331BD1-6027-4EEE-8D1F-7E5A03BE266C}" srcOrd="7" destOrd="0" presId="urn:microsoft.com/office/officeart/2005/8/layout/vProcess5"/>
    <dgm:cxn modelId="{29735277-89A4-4D5E-A816-FCD00683DCB1}" type="presParOf" srcId="{88517646-33F6-4C0E-96FB-1EB892861C9F}" destId="{B2AB3202-9172-4060-A21D-D3697D90A50F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F2BE7E-DA3C-4E5B-B730-489C74021CB0}">
      <dsp:nvSpPr>
        <dsp:cNvPr id="0" name=""/>
        <dsp:cNvSpPr/>
      </dsp:nvSpPr>
      <dsp:spPr>
        <a:xfrm>
          <a:off x="0" y="109032"/>
          <a:ext cx="1519533" cy="9117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200" kern="1200" dirty="0"/>
            <a:t>Изнесени приемни в общинските центрове</a:t>
          </a:r>
        </a:p>
      </dsp:txBody>
      <dsp:txXfrm>
        <a:off x="0" y="109032"/>
        <a:ext cx="1519533" cy="911720"/>
      </dsp:txXfrm>
    </dsp:sp>
    <dsp:sp modelId="{BD4F8474-31C9-447A-8214-B8BF48F0FAC9}">
      <dsp:nvSpPr>
        <dsp:cNvPr id="0" name=""/>
        <dsp:cNvSpPr/>
      </dsp:nvSpPr>
      <dsp:spPr>
        <a:xfrm>
          <a:off x="1671487" y="109032"/>
          <a:ext cx="1519533" cy="9117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200" kern="1200" dirty="0"/>
            <a:t>Индивидуални консултации</a:t>
          </a:r>
        </a:p>
      </dsp:txBody>
      <dsp:txXfrm>
        <a:off x="1671487" y="109032"/>
        <a:ext cx="1519533" cy="911720"/>
      </dsp:txXfrm>
    </dsp:sp>
    <dsp:sp modelId="{F90CB5D9-EAD2-4F25-9114-1913AA6E9971}">
      <dsp:nvSpPr>
        <dsp:cNvPr id="0" name=""/>
        <dsp:cNvSpPr/>
      </dsp:nvSpPr>
      <dsp:spPr>
        <a:xfrm>
          <a:off x="3342974" y="109032"/>
          <a:ext cx="1519533" cy="9117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200" kern="1200" dirty="0"/>
            <a:t>Срещи между заинтересовани страни</a:t>
          </a:r>
        </a:p>
      </dsp:txBody>
      <dsp:txXfrm>
        <a:off x="3342974" y="109032"/>
        <a:ext cx="1519533" cy="911720"/>
      </dsp:txXfrm>
    </dsp:sp>
    <dsp:sp modelId="{B6D24D34-1B45-43A5-A193-CF94B21C7682}">
      <dsp:nvSpPr>
        <dsp:cNvPr id="0" name=""/>
        <dsp:cNvSpPr/>
      </dsp:nvSpPr>
      <dsp:spPr>
        <a:xfrm>
          <a:off x="835743" y="1172705"/>
          <a:ext cx="1519533" cy="9117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200" kern="1200" dirty="0"/>
            <a:t>Консултации с НПО, институции, проучвания сред фирми</a:t>
          </a:r>
        </a:p>
      </dsp:txBody>
      <dsp:txXfrm>
        <a:off x="835743" y="1172705"/>
        <a:ext cx="1519533" cy="911720"/>
      </dsp:txXfrm>
    </dsp:sp>
    <dsp:sp modelId="{77CC6650-DB92-42F9-A5DC-044C4C3EAB6F}">
      <dsp:nvSpPr>
        <dsp:cNvPr id="0" name=""/>
        <dsp:cNvSpPr/>
      </dsp:nvSpPr>
      <dsp:spPr>
        <a:xfrm>
          <a:off x="2507230" y="1172705"/>
          <a:ext cx="1519533" cy="9117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200" kern="1200" dirty="0"/>
            <a:t>Публикуване и разпространение на информация</a:t>
          </a:r>
        </a:p>
      </dsp:txBody>
      <dsp:txXfrm>
        <a:off x="2507230" y="1172705"/>
        <a:ext cx="1519533" cy="9117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E9B985-01E8-4CAF-8F13-C30036DF3264}">
      <dsp:nvSpPr>
        <dsp:cNvPr id="0" name=""/>
        <dsp:cNvSpPr/>
      </dsp:nvSpPr>
      <dsp:spPr>
        <a:xfrm rot="5400000">
          <a:off x="-274207" y="279950"/>
          <a:ext cx="1828053" cy="1279637"/>
        </a:xfrm>
        <a:prstGeom prst="chevron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300" b="1" i="1" kern="1200" dirty="0">
              <a:solidFill>
                <a:schemeClr val="tx1"/>
              </a:solidFill>
            </a:rPr>
            <a:t>Звено за предварителен подбор</a:t>
          </a:r>
        </a:p>
      </dsp:txBody>
      <dsp:txXfrm rot="-5400000">
        <a:off x="2" y="645561"/>
        <a:ext cx="1279637" cy="548416"/>
      </dsp:txXfrm>
    </dsp:sp>
    <dsp:sp modelId="{79DBC1E5-01A6-48C4-A136-6240247A6160}">
      <dsp:nvSpPr>
        <dsp:cNvPr id="0" name=""/>
        <dsp:cNvSpPr/>
      </dsp:nvSpPr>
      <dsp:spPr>
        <a:xfrm rot="5400000">
          <a:off x="4293860" y="-3008481"/>
          <a:ext cx="1188859" cy="72173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0" kern="1200" dirty="0">
              <a:ea typeface="Calibri" panose="020F0502020204030204" pitchFamily="34" charset="0"/>
            </a:rPr>
            <a:t>Оценка за </a:t>
          </a:r>
          <a:r>
            <a:rPr lang="ru-RU" sz="1600" b="1" kern="1200" dirty="0">
              <a:ea typeface="Calibri" panose="020F0502020204030204" pitchFamily="34" charset="0"/>
            </a:rPr>
            <a:t>административно </a:t>
          </a:r>
          <a:r>
            <a:rPr lang="bg-BG" sz="1600" b="1" kern="1200" noProof="0" dirty="0">
              <a:ea typeface="Calibri" panose="020F0502020204030204" pitchFamily="34" charset="0"/>
            </a:rPr>
            <a:t>съответствие</a:t>
          </a:r>
          <a:r>
            <a:rPr lang="ru-RU" sz="1600" b="1" kern="1200" dirty="0">
              <a:ea typeface="Calibri" panose="020F0502020204030204" pitchFamily="34" charset="0"/>
            </a:rPr>
            <a:t> и </a:t>
          </a:r>
          <a:r>
            <a:rPr lang="bg-BG" sz="1600" b="1" kern="1200" noProof="0" dirty="0">
              <a:ea typeface="Calibri" panose="020F0502020204030204" pitchFamily="34" charset="0"/>
            </a:rPr>
            <a:t>допустимост</a:t>
          </a:r>
          <a:r>
            <a:rPr lang="ru-RU" sz="1600" b="1" kern="1200" dirty="0">
              <a:ea typeface="Calibri" panose="020F0502020204030204" pitchFamily="34" charset="0"/>
            </a:rPr>
            <a:t> </a:t>
          </a:r>
          <a:r>
            <a:rPr lang="ru-RU" sz="1600" kern="1200" dirty="0">
              <a:ea typeface="Calibri" panose="020F0502020204030204" pitchFamily="34" charset="0"/>
            </a:rPr>
            <a:t>на </a:t>
          </a:r>
          <a:r>
            <a:rPr lang="bg-BG" sz="1600" kern="1200" dirty="0">
              <a:ea typeface="Calibri" panose="020F0502020204030204" pitchFamily="34" charset="0"/>
            </a:rPr>
            <a:t>концепциите</a:t>
          </a:r>
          <a:r>
            <a:rPr lang="ru-RU" sz="1600" kern="1200" dirty="0">
              <a:ea typeface="Calibri" panose="020F0502020204030204" pitchFamily="34" charset="0"/>
            </a:rPr>
            <a:t> </a:t>
          </a:r>
          <a:r>
            <a:rPr lang="bg-BG" sz="1600" kern="1200" noProof="1">
              <a:ea typeface="Calibri" panose="020F0502020204030204" pitchFamily="34" charset="0"/>
            </a:rPr>
            <a:t>за</a:t>
          </a:r>
          <a:r>
            <a:rPr lang="ru-RU" sz="1600" kern="1200" dirty="0">
              <a:ea typeface="Calibri" panose="020F0502020204030204" pitchFamily="34" charset="0"/>
            </a:rPr>
            <a:t> ИТИ от експерти от </a:t>
          </a:r>
          <a:r>
            <a:rPr lang="bg-BG" sz="1600" kern="1200" dirty="0">
              <a:ea typeface="Calibri" panose="020F0502020204030204" pitchFamily="34" charset="0"/>
            </a:rPr>
            <a:t>у</a:t>
          </a:r>
          <a:r>
            <a:rPr lang="ru-RU" sz="1600" kern="1200" dirty="0">
              <a:ea typeface="Calibri" panose="020F0502020204030204" pitchFamily="34" charset="0"/>
            </a:rPr>
            <a:t>правляващите органи на програмите</a:t>
          </a:r>
          <a:endParaRPr lang="bg-BG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1600" b="1" kern="1200" dirty="0"/>
            <a:t>Техническа и финансова оценка </a:t>
          </a:r>
          <a:r>
            <a:rPr lang="bg-BG" sz="1600" kern="1200" dirty="0"/>
            <a:t>съгласно методика за оценка</a:t>
          </a:r>
        </a:p>
      </dsp:txBody>
      <dsp:txXfrm rot="-5400000">
        <a:off x="1279637" y="63777"/>
        <a:ext cx="7159271" cy="1072789"/>
      </dsp:txXfrm>
    </dsp:sp>
    <dsp:sp modelId="{2A9BA3F4-BB37-459F-BCC9-4110971D86C4}">
      <dsp:nvSpPr>
        <dsp:cNvPr id="0" name=""/>
        <dsp:cNvSpPr/>
      </dsp:nvSpPr>
      <dsp:spPr>
        <a:xfrm rot="5400000">
          <a:off x="-274207" y="1916465"/>
          <a:ext cx="1828053" cy="1279637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300" b="1" i="1" kern="1200" dirty="0">
              <a:solidFill>
                <a:schemeClr val="tx1"/>
              </a:solidFill>
              <a:ea typeface="Calibri" panose="020F0502020204030204" pitchFamily="34" charset="0"/>
            </a:rPr>
            <a:t>Звено за публични консултации</a:t>
          </a:r>
          <a:endParaRPr lang="bg-BG" sz="1300" kern="1200" dirty="0">
            <a:solidFill>
              <a:schemeClr val="tx1"/>
            </a:solidFill>
          </a:endParaRPr>
        </a:p>
      </dsp:txBody>
      <dsp:txXfrm rot="-5400000">
        <a:off x="2" y="2282076"/>
        <a:ext cx="1279637" cy="548416"/>
      </dsp:txXfrm>
    </dsp:sp>
    <dsp:sp modelId="{FEDD628F-C4FB-4978-B11A-D5D7CC0E3344}">
      <dsp:nvSpPr>
        <dsp:cNvPr id="0" name=""/>
        <dsp:cNvSpPr/>
      </dsp:nvSpPr>
      <dsp:spPr>
        <a:xfrm rot="5400000">
          <a:off x="4294173" y="-1372278"/>
          <a:ext cx="1188234" cy="72173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 err="1">
              <a:ea typeface="Calibri" panose="020F0502020204030204" pitchFamily="34" charset="0"/>
            </a:rPr>
            <a:t>Провеждане</a:t>
          </a:r>
          <a:r>
            <a:rPr lang="ru-RU" sz="1600" b="1" kern="1200" dirty="0">
              <a:ea typeface="Calibri" panose="020F0502020204030204" pitchFamily="34" charset="0"/>
            </a:rPr>
            <a:t> на </a:t>
          </a:r>
          <a:r>
            <a:rPr lang="ru-RU" sz="1600" b="1" kern="1200" dirty="0" err="1">
              <a:ea typeface="Calibri" panose="020F0502020204030204" pitchFamily="34" charset="0"/>
            </a:rPr>
            <a:t>публични</a:t>
          </a:r>
          <a:r>
            <a:rPr lang="ru-RU" sz="1600" b="1" kern="1200" dirty="0">
              <a:ea typeface="Calibri" panose="020F0502020204030204" pitchFamily="34" charset="0"/>
            </a:rPr>
            <a:t> </a:t>
          </a:r>
          <a:r>
            <a:rPr lang="ru-RU" sz="1600" b="1" kern="1200" dirty="0" err="1">
              <a:ea typeface="Calibri" panose="020F0502020204030204" pitchFamily="34" charset="0"/>
            </a:rPr>
            <a:t>обсъждания</a:t>
          </a:r>
          <a:r>
            <a:rPr lang="ru-RU" sz="1600" b="1" kern="1200" dirty="0">
              <a:ea typeface="Calibri" panose="020F0502020204030204" pitchFamily="34" charset="0"/>
            </a:rPr>
            <a:t> </a:t>
          </a:r>
          <a:r>
            <a:rPr lang="ru-RU" sz="1600" b="0" kern="1200" dirty="0">
              <a:ea typeface="Calibri" panose="020F0502020204030204" pitchFamily="34" charset="0"/>
            </a:rPr>
            <a:t>на </a:t>
          </a:r>
          <a:r>
            <a:rPr lang="ru-RU" sz="1600" b="0" kern="1200" dirty="0" err="1">
              <a:ea typeface="Calibri" panose="020F0502020204030204" pitchFamily="34" charset="0"/>
            </a:rPr>
            <a:t>концепциите</a:t>
          </a:r>
          <a:r>
            <a:rPr lang="ru-RU" sz="1600" b="0" kern="1200" dirty="0">
              <a:ea typeface="Calibri" panose="020F0502020204030204" pitchFamily="34" charset="0"/>
            </a:rPr>
            <a:t> за ИТИ по места от </a:t>
          </a:r>
          <a:r>
            <a:rPr lang="ru-RU" sz="1600" b="0" kern="1200" dirty="0" err="1">
              <a:ea typeface="Calibri" panose="020F0502020204030204" pitchFamily="34" charset="0"/>
            </a:rPr>
            <a:t>експерти</a:t>
          </a:r>
          <a:r>
            <a:rPr lang="ru-RU" sz="1600" b="0" kern="1200" dirty="0">
              <a:ea typeface="Calibri" panose="020F0502020204030204" pitchFamily="34" charset="0"/>
            </a:rPr>
            <a:t> от </a:t>
          </a:r>
          <a:r>
            <a:rPr lang="ru-RU" sz="1600" b="0" kern="1200" dirty="0" err="1">
              <a:ea typeface="Calibri" panose="020F0502020204030204" pitchFamily="34" charset="0"/>
            </a:rPr>
            <a:t>Областните</a:t>
          </a:r>
          <a:r>
            <a:rPr lang="ru-RU" sz="1600" b="0" kern="1200" dirty="0">
              <a:ea typeface="Calibri" panose="020F0502020204030204" pitchFamily="34" charset="0"/>
            </a:rPr>
            <a:t> </a:t>
          </a:r>
          <a:r>
            <a:rPr lang="ru-RU" sz="1600" b="0" kern="1200" dirty="0" err="1">
              <a:ea typeface="Calibri" panose="020F0502020204030204" pitchFamily="34" charset="0"/>
            </a:rPr>
            <a:t>информационни</a:t>
          </a:r>
          <a:r>
            <a:rPr lang="ru-RU" sz="1600" b="0" kern="1200" dirty="0">
              <a:ea typeface="Calibri" panose="020F0502020204030204" pitchFamily="34" charset="0"/>
            </a:rPr>
            <a:t> </a:t>
          </a:r>
          <a:r>
            <a:rPr lang="ru-RU" sz="1600" b="0" kern="1200" dirty="0" err="1">
              <a:ea typeface="Calibri" panose="020F0502020204030204" pitchFamily="34" charset="0"/>
            </a:rPr>
            <a:t>центрове</a:t>
          </a:r>
          <a:endParaRPr lang="bg-BG" sz="1600" b="0" kern="1200" dirty="0"/>
        </a:p>
      </dsp:txBody>
      <dsp:txXfrm rot="-5400000">
        <a:off x="1279638" y="1700262"/>
        <a:ext cx="7159301" cy="1072224"/>
      </dsp:txXfrm>
    </dsp:sp>
    <dsp:sp modelId="{55EDF8CE-97BB-47B9-9D7D-1F4FD22895CF}">
      <dsp:nvSpPr>
        <dsp:cNvPr id="0" name=""/>
        <dsp:cNvSpPr/>
      </dsp:nvSpPr>
      <dsp:spPr>
        <a:xfrm rot="5400000">
          <a:off x="-274207" y="3552980"/>
          <a:ext cx="1828053" cy="1279637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500" b="1" i="1" kern="1200" dirty="0">
              <a:solidFill>
                <a:schemeClr val="tx1"/>
              </a:solidFill>
              <a:ea typeface="Calibri" panose="020F0502020204030204" pitchFamily="34" charset="0"/>
            </a:rPr>
            <a:t>Широк състав на РСР</a:t>
          </a:r>
          <a:endParaRPr lang="en-GB" sz="1500" b="1" i="1" kern="1200" dirty="0">
            <a:solidFill>
              <a:schemeClr val="tx1"/>
            </a:solidFill>
          </a:endParaRPr>
        </a:p>
      </dsp:txBody>
      <dsp:txXfrm rot="-5400000">
        <a:off x="2" y="3918591"/>
        <a:ext cx="1279637" cy="548416"/>
      </dsp:txXfrm>
    </dsp:sp>
    <dsp:sp modelId="{69DB915F-8C29-4790-8C52-712103DFB293}">
      <dsp:nvSpPr>
        <dsp:cNvPr id="0" name=""/>
        <dsp:cNvSpPr/>
      </dsp:nvSpPr>
      <dsp:spPr>
        <a:xfrm rot="5400000">
          <a:off x="4294173" y="264236"/>
          <a:ext cx="1188234" cy="72173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1600" kern="1200" noProof="1">
              <a:ea typeface="Calibri" panose="020F0502020204030204" pitchFamily="34" charset="0"/>
            </a:rPr>
            <a:t>Приоритизиране на концепциите от членовете на широкия състав чрез поставяне на </a:t>
          </a:r>
          <a:r>
            <a:rPr lang="ru-RU" sz="1600" b="1" kern="1200" dirty="0" err="1">
              <a:ea typeface="Calibri" panose="020F0502020204030204" pitchFamily="34" charset="0"/>
            </a:rPr>
            <a:t>индивидуална</a:t>
          </a:r>
          <a:r>
            <a:rPr lang="ru-RU" sz="1600" b="1" kern="1200" dirty="0">
              <a:ea typeface="Calibri" panose="020F0502020204030204" pitchFamily="34" charset="0"/>
            </a:rPr>
            <a:t> оценка </a:t>
          </a:r>
          <a:r>
            <a:rPr lang="ru-RU" sz="1600" kern="1200" dirty="0">
              <a:ea typeface="Calibri" panose="020F0502020204030204" pitchFamily="34" charset="0"/>
            </a:rPr>
            <a:t>на всяка концепция </a:t>
          </a:r>
          <a:endParaRPr lang="bg-BG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>
              <a:ea typeface="Calibri" panose="020F0502020204030204" pitchFamily="34" charset="0"/>
            </a:rPr>
            <a:t>Гласуване и </a:t>
          </a:r>
          <a:r>
            <a:rPr lang="ru-RU" sz="1600" kern="1200" dirty="0" err="1">
              <a:ea typeface="Calibri" panose="020F0502020204030204" pitchFamily="34" charset="0"/>
            </a:rPr>
            <a:t>приемане</a:t>
          </a:r>
          <a:r>
            <a:rPr lang="ru-RU" sz="1600" kern="1200" dirty="0">
              <a:ea typeface="Calibri" panose="020F0502020204030204" pitchFamily="34" charset="0"/>
            </a:rPr>
            <a:t> на</a:t>
          </a:r>
          <a:r>
            <a:rPr lang="ru-RU" sz="1600" b="1" kern="1200" dirty="0">
              <a:ea typeface="Calibri" panose="020F0502020204030204" pitchFamily="34" charset="0"/>
            </a:rPr>
            <a:t> Обща </a:t>
          </a:r>
          <a:r>
            <a:rPr lang="ru-RU" sz="1600" b="1" kern="1200" dirty="0" err="1">
              <a:ea typeface="Calibri" panose="020F0502020204030204" pitchFamily="34" charset="0"/>
            </a:rPr>
            <a:t>програмна</a:t>
          </a:r>
          <a:r>
            <a:rPr lang="ru-RU" sz="1600" b="1" kern="1200" dirty="0">
              <a:ea typeface="Calibri" panose="020F0502020204030204" pitchFamily="34" charset="0"/>
            </a:rPr>
            <a:t> концепция </a:t>
          </a:r>
          <a:r>
            <a:rPr lang="ru-RU" sz="1600" kern="1200" dirty="0">
              <a:ea typeface="Calibri" panose="020F0502020204030204" pitchFamily="34" charset="0"/>
            </a:rPr>
            <a:t>за приноса на </a:t>
          </a:r>
          <a:r>
            <a:rPr lang="ru-RU" sz="1600" kern="1200" dirty="0" err="1">
              <a:ea typeface="Calibri" panose="020F0502020204030204" pitchFamily="34" charset="0"/>
            </a:rPr>
            <a:t>фондовете</a:t>
          </a:r>
          <a:r>
            <a:rPr lang="ru-RU" sz="1600" kern="1200" dirty="0">
              <a:ea typeface="Calibri" panose="020F0502020204030204" pitchFamily="34" charset="0"/>
            </a:rPr>
            <a:t> на ЕС </a:t>
          </a:r>
          <a:r>
            <a:rPr lang="ru-RU" sz="1600" kern="1200" dirty="0" err="1">
              <a:ea typeface="Calibri" panose="020F0502020204030204" pitchFamily="34" charset="0"/>
            </a:rPr>
            <a:t>към</a:t>
          </a:r>
          <a:r>
            <a:rPr lang="ru-RU" sz="1600" kern="1200" dirty="0">
              <a:ea typeface="Calibri" panose="020F0502020204030204" pitchFamily="34" charset="0"/>
            </a:rPr>
            <a:t> ИТСР на региона и </a:t>
          </a:r>
          <a:r>
            <a:rPr lang="ru-RU" sz="1600" kern="1200" dirty="0" err="1">
              <a:ea typeface="Calibri" panose="020F0502020204030204" pitchFamily="34" charset="0"/>
            </a:rPr>
            <a:t>списъците</a:t>
          </a:r>
          <a:r>
            <a:rPr lang="ru-RU" sz="1600" kern="1200" dirty="0">
              <a:ea typeface="Calibri" panose="020F0502020204030204" pitchFamily="34" charset="0"/>
            </a:rPr>
            <a:t> с </a:t>
          </a:r>
          <a:r>
            <a:rPr lang="ru-RU" sz="1600" kern="1200" dirty="0" err="1">
              <a:ea typeface="Calibri" panose="020F0502020204030204" pitchFamily="34" charset="0"/>
            </a:rPr>
            <a:t>приоритизирани</a:t>
          </a:r>
          <a:r>
            <a:rPr lang="ru-RU" sz="1600" kern="1200" dirty="0">
              <a:ea typeface="Calibri" panose="020F0502020204030204" pitchFamily="34" charset="0"/>
            </a:rPr>
            <a:t> концепции </a:t>
          </a:r>
          <a:r>
            <a:rPr lang="ru-RU" sz="1600" kern="1200" dirty="0" err="1">
              <a:ea typeface="Calibri" panose="020F0502020204030204" pitchFamily="34" charset="0"/>
            </a:rPr>
            <a:t>към</a:t>
          </a:r>
          <a:r>
            <a:rPr lang="ru-RU" sz="1600" kern="1200" dirty="0">
              <a:ea typeface="Calibri" panose="020F0502020204030204" pitchFamily="34" charset="0"/>
            </a:rPr>
            <a:t> </a:t>
          </a:r>
          <a:r>
            <a:rPr lang="ru-RU" sz="1600" kern="1200" dirty="0" err="1">
              <a:ea typeface="Calibri" panose="020F0502020204030204" pitchFamily="34" charset="0"/>
            </a:rPr>
            <a:t>нея</a:t>
          </a:r>
          <a:endParaRPr lang="ru-RU" sz="1600" kern="1200" dirty="0">
            <a:ea typeface="Calibri" panose="020F0502020204030204" pitchFamily="34" charset="0"/>
          </a:endParaRPr>
        </a:p>
      </dsp:txBody>
      <dsp:txXfrm rot="-5400000">
        <a:off x="1279638" y="3336777"/>
        <a:ext cx="7159301" cy="10722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3DC220-014E-4325-BB30-4750A7EAE4D5}">
      <dsp:nvSpPr>
        <dsp:cNvPr id="0" name=""/>
        <dsp:cNvSpPr/>
      </dsp:nvSpPr>
      <dsp:spPr>
        <a:xfrm>
          <a:off x="0" y="0"/>
          <a:ext cx="5402471" cy="1310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5">
            <a:hueOff val="0"/>
            <a:satOff val="0"/>
            <a:lumOff val="0"/>
            <a:alphaOff val="0"/>
          </a:schemeClr>
        </a:lnRef>
        <a:fillRef idx="1">
          <a:schemeClr val="lt1">
            <a:alpha val="90000"/>
            <a:hueOff val="0"/>
            <a:satOff val="0"/>
            <a:lumOff val="0"/>
            <a:alphaOff val="0"/>
          </a:schemeClr>
        </a:fillRef>
        <a:effectRef idx="0">
          <a:schemeClr val="lt1">
            <a:alpha val="90000"/>
            <a:hueOff val="0"/>
            <a:satOff val="0"/>
            <a:lumOff val="0"/>
            <a:alphaOff val="0"/>
          </a:schemeClr>
        </a:effectRef>
        <a:fontRef idx="minor">
          <a:schemeClr val="dk1">
            <a:hueOff val="0"/>
            <a:satOff val="0"/>
            <a:lumOff val="0"/>
            <a:alphaOff val="0"/>
          </a:schemeClr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bg-BG" sz="1050" kern="1200" dirty="0">
            <a:solidFill>
              <a:schemeClr val="dk1">
                <a:hueOff val="0"/>
                <a:satOff val="0"/>
                <a:lumOff val="0"/>
                <a:alphaOff val="0"/>
              </a:schemeClr>
            </a:solidFill>
            <a:latin typeface="+mn-lt"/>
            <a:ea typeface="Calibri" panose="020F0502020204030204" pitchFamily="34" charset="0"/>
            <a:cs typeface="+mn-cs"/>
          </a:endParaRPr>
        </a:p>
      </dsp:txBody>
      <dsp:txXfrm>
        <a:off x="38369" y="38369"/>
        <a:ext cx="3988860" cy="1233279"/>
      </dsp:txXfrm>
    </dsp:sp>
    <dsp:sp modelId="{17B6B7E4-B0B5-4564-9684-E1E940FBD2C6}">
      <dsp:nvSpPr>
        <dsp:cNvPr id="0" name=""/>
        <dsp:cNvSpPr/>
      </dsp:nvSpPr>
      <dsp:spPr>
        <a:xfrm>
          <a:off x="503592" y="1509555"/>
          <a:ext cx="5402471" cy="1310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6">
            <a:hueOff val="0"/>
            <a:satOff val="0"/>
            <a:lumOff val="0"/>
            <a:alphaOff val="0"/>
          </a:schemeClr>
        </a:lnRef>
        <a:fillRef idx="1">
          <a:schemeClr val="lt1">
            <a:alpha val="90000"/>
            <a:hueOff val="0"/>
            <a:satOff val="0"/>
            <a:lumOff val="0"/>
            <a:alphaOff val="0"/>
          </a:schemeClr>
        </a:fillRef>
        <a:effectRef idx="0">
          <a:schemeClr val="lt1">
            <a:alpha val="90000"/>
            <a:hueOff val="0"/>
            <a:satOff val="0"/>
            <a:lumOff val="0"/>
            <a:alphaOff val="0"/>
          </a:schemeClr>
        </a:effectRef>
        <a:fontRef idx="minor">
          <a:schemeClr val="dk1">
            <a:hueOff val="0"/>
            <a:satOff val="0"/>
            <a:lumOff val="0"/>
            <a:alphaOff val="0"/>
          </a:schemeClr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bg-BG" sz="1800" kern="1200" dirty="0">
            <a:solidFill>
              <a:schemeClr val="dk1">
                <a:hueOff val="0"/>
                <a:satOff val="0"/>
                <a:lumOff val="0"/>
                <a:alphaOff val="0"/>
              </a:schemeClr>
            </a:solidFill>
            <a:latin typeface="+mn-lt"/>
            <a:ea typeface="+mn-ea"/>
            <a:cs typeface="+mn-cs"/>
          </a:endParaRPr>
        </a:p>
      </dsp:txBody>
      <dsp:txXfrm>
        <a:off x="541961" y="1547924"/>
        <a:ext cx="3997533" cy="1233279"/>
      </dsp:txXfrm>
    </dsp:sp>
    <dsp:sp modelId="{0EEE4500-74D9-42C5-85F9-F83FF5CBDF7E}">
      <dsp:nvSpPr>
        <dsp:cNvPr id="0" name=""/>
        <dsp:cNvSpPr/>
      </dsp:nvSpPr>
      <dsp:spPr>
        <a:xfrm>
          <a:off x="953377" y="3056708"/>
          <a:ext cx="5402471" cy="1310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hueOff val="0"/>
            <a:satOff val="0"/>
            <a:lumOff val="0"/>
            <a:alphaOff val="0"/>
          </a:schemeClr>
        </a:lnRef>
        <a:fillRef idx="1">
          <a:schemeClr val="lt1">
            <a:alpha val="90000"/>
            <a:hueOff val="0"/>
            <a:satOff val="0"/>
            <a:lumOff val="0"/>
            <a:alphaOff val="0"/>
          </a:schemeClr>
        </a:fillRef>
        <a:effectRef idx="0">
          <a:schemeClr val="lt1">
            <a:alpha val="90000"/>
            <a:hueOff val="0"/>
            <a:satOff val="0"/>
            <a:lumOff val="0"/>
            <a:alphaOff val="0"/>
          </a:schemeClr>
        </a:effectRef>
        <a:fontRef idx="minor">
          <a:schemeClr val="dk1">
            <a:hueOff val="0"/>
            <a:satOff val="0"/>
            <a:lumOff val="0"/>
            <a:alphaOff val="0"/>
          </a:schemeClr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914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bg-BG" sz="1800" kern="1200" dirty="0">
            <a:solidFill>
              <a:schemeClr val="dk1">
                <a:hueOff val="0"/>
                <a:satOff val="0"/>
                <a:lumOff val="0"/>
                <a:alphaOff val="0"/>
              </a:schemeClr>
            </a:solidFill>
            <a:latin typeface="+mn-lt"/>
            <a:ea typeface="+mn-ea"/>
            <a:cs typeface="+mn-cs"/>
          </a:endParaRPr>
        </a:p>
      </dsp:txBody>
      <dsp:txXfrm>
        <a:off x="991746" y="3095077"/>
        <a:ext cx="3997533" cy="1233279"/>
      </dsp:txXfrm>
    </dsp:sp>
    <dsp:sp modelId="{C6F10C74-B1FA-4EC0-8DE2-A9F2397C3EE9}">
      <dsp:nvSpPr>
        <dsp:cNvPr id="0" name=""/>
        <dsp:cNvSpPr/>
      </dsp:nvSpPr>
      <dsp:spPr>
        <a:xfrm>
          <a:off x="4550960" y="993430"/>
          <a:ext cx="851511" cy="851511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bg-BG" sz="3600" kern="1200" dirty="0"/>
        </a:p>
      </dsp:txBody>
      <dsp:txXfrm>
        <a:off x="4742550" y="993430"/>
        <a:ext cx="468331" cy="640762"/>
      </dsp:txXfrm>
    </dsp:sp>
    <dsp:sp modelId="{6EF6DA41-0BBA-4DFF-B6A2-79B24E910FB9}">
      <dsp:nvSpPr>
        <dsp:cNvPr id="0" name=""/>
        <dsp:cNvSpPr/>
      </dsp:nvSpPr>
      <dsp:spPr>
        <a:xfrm>
          <a:off x="5027648" y="2513050"/>
          <a:ext cx="851511" cy="851511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bg-BG" sz="3600" kern="1200" dirty="0"/>
        </a:p>
      </dsp:txBody>
      <dsp:txXfrm>
        <a:off x="5219238" y="2513050"/>
        <a:ext cx="468331" cy="6407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3A7E2-EE5A-45A7-8C3D-C2E8B54CC6F6}" type="datetimeFigureOut">
              <a:rPr lang="bg-BG" smtClean="0"/>
              <a:pPr/>
              <a:t>20.10.2025 г.</a:t>
            </a:fld>
            <a:endParaRPr lang="bg-BG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0F60E-4BB8-4E78-89F7-857E094EB8BC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20321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bg-BG" dirty="0"/>
          </a:p>
        </p:txBody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A005CCBC-A6EC-496A-A55E-68BD77957CBF}" type="slidenum">
              <a:rPr lang="bg-BG" altLang="bg-BG" smtClean="0">
                <a:solidFill>
                  <a:prstClr val="black"/>
                </a:solidFill>
              </a:rPr>
              <a:pPr/>
              <a:t>2</a:t>
            </a:fld>
            <a:endParaRPr lang="bg-BG" alt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215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bg-BG" dirty="0"/>
          </a:p>
        </p:txBody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05CCBC-A6EC-496A-A55E-68BD77957CBF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alt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13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bg-BG" dirty="0"/>
          </a:p>
        </p:txBody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05CCBC-A6EC-496A-A55E-68BD77957CBF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bg-BG" alt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005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bg-BG" dirty="0"/>
          </a:p>
        </p:txBody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05CCBC-A6EC-496A-A55E-68BD77957CBF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alt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798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bg-BG" dirty="0"/>
          </a:p>
        </p:txBody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05CCBC-A6EC-496A-A55E-68BD77957CBF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bg-BG" alt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121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EC2327-6923-4148-92B1-AB4053F1C72E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2566357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6935E6-18AD-4613-A499-8E99AA345CCE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2134834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96C8E5-91E3-4D89-8D32-52DA6992D1BF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223808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87A408-D29D-4B9D-B822-AB7C3D93E552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2136444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FA5005-D871-4331-9377-5B781ECE17EE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3366972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09BC0F-949F-44E4-AF1A-2D9E1DECC05E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2031718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44260B-9258-4B7D-94C8-B0DB45D8D314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1160306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0F09C5-2705-4A4F-8085-BE840E2DC39B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1682020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558353-DC08-4FDA-9517-44FF98F6161D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3580230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2C5802-8FB9-46C2-9413-62954821B0E1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209825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bg-BG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F0197C-4EE0-4B01-9114-C5080406D326}" type="slidenum">
              <a:rPr lang="es-ES" altLang="en-US" smtClean="0"/>
              <a:pPr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4010130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45000"/>
                    </a14:imgEffect>
                  </a14:imgLayer>
                </a14:imgProps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220D84-D7AE-487F-88C1-1819399ABC74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135053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0"/>
          <p:cNvSpPr/>
          <p:nvPr/>
        </p:nvSpPr>
        <p:spPr>
          <a:xfrm rot="-10800000">
            <a:off x="301424" y="5732282"/>
            <a:ext cx="8541152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sz="1350" dirty="0"/>
          </a:p>
        </p:txBody>
      </p:sp>
      <p:sp>
        <p:nvSpPr>
          <p:cNvPr id="11" name="AutoShape 11"/>
          <p:cNvSpPr/>
          <p:nvPr/>
        </p:nvSpPr>
        <p:spPr>
          <a:xfrm rot="-10800000">
            <a:off x="310257" y="1111431"/>
            <a:ext cx="2705698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sz="1350" dirty="0"/>
          </a:p>
        </p:txBody>
      </p:sp>
      <p:sp>
        <p:nvSpPr>
          <p:cNvPr id="12" name="AutoShape 12"/>
          <p:cNvSpPr/>
          <p:nvPr/>
        </p:nvSpPr>
        <p:spPr>
          <a:xfrm rot="-10800000">
            <a:off x="6128046" y="1111431"/>
            <a:ext cx="2705698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sz="1350" dirty="0"/>
          </a:p>
        </p:txBody>
      </p:sp>
      <p:sp>
        <p:nvSpPr>
          <p:cNvPr id="22" name="TextBox 21"/>
          <p:cNvSpPr txBox="1"/>
          <p:nvPr/>
        </p:nvSpPr>
        <p:spPr>
          <a:xfrm>
            <a:off x="1281008" y="1688690"/>
            <a:ext cx="6581983" cy="11449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defRPr/>
            </a:pPr>
            <a:r>
              <a:rPr lang="ru-RU" altLang="zh-CN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cs typeface="Times New Roman" panose="02020603050405020304" pitchFamily="18" charset="0"/>
                <a:sym typeface="+mn-lt"/>
              </a:rPr>
              <a:t>АКТУАЛИЗИРАН СЪСТАВ НА РЕГИОНАЛНИЯ СЪВЕТ ЗА РАЗВИТИЕ НА СЕВЕРЕН ЦЕНТРАЛЕН РЕГИОН.</a:t>
            </a:r>
          </a:p>
          <a:p>
            <a:pPr algn="ctr">
              <a:lnSpc>
                <a:spcPct val="114000"/>
              </a:lnSpc>
              <a:defRPr/>
            </a:pPr>
            <a:r>
              <a:rPr lang="ru-RU" altLang="zh-CN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微软雅黑"/>
                <a:cs typeface="Times New Roman" panose="02020603050405020304" pitchFamily="18" charset="0"/>
                <a:sym typeface="+mn-lt"/>
              </a:rPr>
              <a:t>ФУНКЦИИ ПО ЧЛ. 19, АЛ. 1, Т. 3 ОТ ППЗРР – ПОДБОР НА КОНЦЕПЦИИ ЗА ИТИ</a:t>
            </a:r>
            <a:endParaRPr lang="zh-CN" altLang="en-US" sz="2025" b="1" dirty="0">
              <a:solidFill>
                <a:srgbClr val="748773"/>
              </a:solidFill>
              <a:latin typeface="Georgia" panose="02040502050405020303" pitchFamily="18" charset="0"/>
              <a:ea typeface="微软雅黑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3" name="Picture 2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4594" y="968892"/>
            <a:ext cx="2093867" cy="462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19" y="2965131"/>
            <a:ext cx="4237613" cy="27220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93337" y="6052257"/>
            <a:ext cx="2157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b="1" dirty="0">
                <a:solidFill>
                  <a:srgbClr val="002060"/>
                </a:solidFill>
              </a:rPr>
              <a:t>21 октомври 2025 г.</a:t>
            </a:r>
          </a:p>
          <a:p>
            <a:pPr algn="ctr"/>
            <a:r>
              <a:rPr lang="bg-BG" b="1" dirty="0">
                <a:solidFill>
                  <a:srgbClr val="002060"/>
                </a:solidFill>
              </a:rPr>
              <a:t>Гр. Габрово </a:t>
            </a:r>
          </a:p>
        </p:txBody>
      </p:sp>
    </p:spTree>
    <p:extLst>
      <p:ext uri="{BB962C8B-B14F-4D97-AF65-F5344CB8AC3E}">
        <p14:creationId xmlns:p14="http://schemas.microsoft.com/office/powerpoint/2010/main" val="1811889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E50703-3567-9DF9-44B9-2402F3BD7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2F670FBC-6831-76F0-194E-1A6D28CCB16E}"/>
              </a:ext>
            </a:extLst>
          </p:cNvPr>
          <p:cNvSpPr txBox="1"/>
          <p:nvPr/>
        </p:nvSpPr>
        <p:spPr>
          <a:xfrm>
            <a:off x="2339752" y="633049"/>
            <a:ext cx="6614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bg-BG" b="1" dirty="0">
                <a:ln/>
                <a:solidFill>
                  <a:srgbClr val="002060"/>
                </a:solidFill>
                <a:cs typeface="Times New Roman" panose="02020603050405020304" pitchFamily="18" charset="0"/>
              </a:rPr>
              <a:t>ПОДАДЕНИ КОНЦЕПЦИИ ЗА ИТИ В СЕВЕРЕН ЦЕНТРАЛЕН РЕГИОН</a:t>
            </a:r>
            <a:endParaRPr lang="en-US" b="1" dirty="0">
              <a:ln/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5C984A68-2E40-7350-18C1-1EDB4CDEFFB6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9" y="524429"/>
            <a:ext cx="2093867" cy="4625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вободна форма: фигура 4">
            <a:extLst>
              <a:ext uri="{FF2B5EF4-FFF2-40B4-BE49-F238E27FC236}">
                <a16:creationId xmlns:a16="http://schemas.microsoft.com/office/drawing/2014/main" id="{CCEF60AF-7F01-07D8-D56B-6AB0AA8929A2}"/>
              </a:ext>
            </a:extLst>
          </p:cNvPr>
          <p:cNvSpPr/>
          <p:nvPr/>
        </p:nvSpPr>
        <p:spPr>
          <a:xfrm>
            <a:off x="467544" y="1329381"/>
            <a:ext cx="8280920" cy="911227"/>
          </a:xfrm>
          <a:custGeom>
            <a:avLst/>
            <a:gdLst>
              <a:gd name="connsiteX0" fmla="*/ 0 w 8280920"/>
              <a:gd name="connsiteY0" fmla="*/ 133734 h 802386"/>
              <a:gd name="connsiteX1" fmla="*/ 133734 w 8280920"/>
              <a:gd name="connsiteY1" fmla="*/ 0 h 802386"/>
              <a:gd name="connsiteX2" fmla="*/ 8147186 w 8280920"/>
              <a:gd name="connsiteY2" fmla="*/ 0 h 802386"/>
              <a:gd name="connsiteX3" fmla="*/ 8280920 w 8280920"/>
              <a:gd name="connsiteY3" fmla="*/ 133734 h 802386"/>
              <a:gd name="connsiteX4" fmla="*/ 8280920 w 8280920"/>
              <a:gd name="connsiteY4" fmla="*/ 668652 h 802386"/>
              <a:gd name="connsiteX5" fmla="*/ 8147186 w 8280920"/>
              <a:gd name="connsiteY5" fmla="*/ 802386 h 802386"/>
              <a:gd name="connsiteX6" fmla="*/ 133734 w 8280920"/>
              <a:gd name="connsiteY6" fmla="*/ 802386 h 802386"/>
              <a:gd name="connsiteX7" fmla="*/ 0 w 8280920"/>
              <a:gd name="connsiteY7" fmla="*/ 668652 h 802386"/>
              <a:gd name="connsiteX8" fmla="*/ 0 w 8280920"/>
              <a:gd name="connsiteY8" fmla="*/ 133734 h 80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20" h="802386">
                <a:moveTo>
                  <a:pt x="0" y="133734"/>
                </a:moveTo>
                <a:cubicBezTo>
                  <a:pt x="0" y="59875"/>
                  <a:pt x="59875" y="0"/>
                  <a:pt x="133734" y="0"/>
                </a:cubicBezTo>
                <a:lnTo>
                  <a:pt x="8147186" y="0"/>
                </a:lnTo>
                <a:cubicBezTo>
                  <a:pt x="8221045" y="0"/>
                  <a:pt x="8280920" y="59875"/>
                  <a:pt x="8280920" y="133734"/>
                </a:cubicBezTo>
                <a:lnTo>
                  <a:pt x="8280920" y="668652"/>
                </a:lnTo>
                <a:cubicBezTo>
                  <a:pt x="8280920" y="742511"/>
                  <a:pt x="8221045" y="802386"/>
                  <a:pt x="8147186" y="802386"/>
                </a:cubicBezTo>
                <a:lnTo>
                  <a:pt x="133734" y="802386"/>
                </a:lnTo>
                <a:cubicBezTo>
                  <a:pt x="59875" y="802386"/>
                  <a:pt x="0" y="742511"/>
                  <a:pt x="0" y="668652"/>
                </a:cubicBezTo>
                <a:lnTo>
                  <a:pt x="0" y="13373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7749" tIns="107749" rIns="107749" bIns="107749" numCol="1" spcCol="1270" anchor="ctr" anchorCtr="0">
            <a:noAutofit/>
          </a:bodyPr>
          <a:lstStyle/>
          <a:p>
            <a:pPr marL="0" lvl="0" indent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bg-BG" sz="1800" kern="1200" dirty="0"/>
          </a:p>
        </p:txBody>
      </p:sp>
      <p:sp>
        <p:nvSpPr>
          <p:cNvPr id="9" name="Свободна форма: фигура 8">
            <a:extLst>
              <a:ext uri="{FF2B5EF4-FFF2-40B4-BE49-F238E27FC236}">
                <a16:creationId xmlns:a16="http://schemas.microsoft.com/office/drawing/2014/main" id="{EAC063BC-D5AD-26DA-AE21-2B0D1F578C5E}"/>
              </a:ext>
            </a:extLst>
          </p:cNvPr>
          <p:cNvSpPr/>
          <p:nvPr/>
        </p:nvSpPr>
        <p:spPr>
          <a:xfrm>
            <a:off x="345461" y="2421249"/>
            <a:ext cx="3652930" cy="1137831"/>
          </a:xfrm>
          <a:custGeom>
            <a:avLst/>
            <a:gdLst>
              <a:gd name="connsiteX0" fmla="*/ 0 w 3479394"/>
              <a:gd name="connsiteY0" fmla="*/ 0 h 1650489"/>
              <a:gd name="connsiteX1" fmla="*/ 3479394 w 3479394"/>
              <a:gd name="connsiteY1" fmla="*/ 0 h 1650489"/>
              <a:gd name="connsiteX2" fmla="*/ 3479394 w 3479394"/>
              <a:gd name="connsiteY2" fmla="*/ 1650489 h 1650489"/>
              <a:gd name="connsiteX3" fmla="*/ 0 w 3479394"/>
              <a:gd name="connsiteY3" fmla="*/ 1650489 h 1650489"/>
              <a:gd name="connsiteX4" fmla="*/ 0 w 3479394"/>
              <a:gd name="connsiteY4" fmla="*/ 0 h 165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9394" h="1650489">
                <a:moveTo>
                  <a:pt x="0" y="0"/>
                </a:moveTo>
                <a:lnTo>
                  <a:pt x="3479394" y="0"/>
                </a:lnTo>
                <a:lnTo>
                  <a:pt x="3479394" y="1650489"/>
                </a:lnTo>
                <a:lnTo>
                  <a:pt x="0" y="1650489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tx2"/>
            </a:solidFill>
          </a:ln>
          <a:effectLst>
            <a:softEdge rad="12700"/>
          </a:effectLst>
        </p:spPr>
        <p:style>
          <a:lnRef idx="0">
            <a:scrgbClr r="0" g="0" b="0"/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2919" tIns="21590" rIns="120904" bIns="21590" numCol="1" spcCol="1270" anchor="t" anchorCtr="0">
            <a:noAutofit/>
          </a:bodyPr>
          <a:lstStyle/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bg-BG" sz="1300" b="0" i="0" kern="1200" dirty="0">
                <a:solidFill>
                  <a:schemeClr val="tx1"/>
                </a:solidFill>
              </a:rPr>
              <a:t>Партньори: </a:t>
            </a:r>
            <a:r>
              <a:rPr lang="bg-BG" sz="1300" b="1" kern="1200" dirty="0">
                <a:solidFill>
                  <a:schemeClr val="tx1"/>
                </a:solidFill>
              </a:rPr>
              <a:t>Община Севлиево </a:t>
            </a:r>
            <a:endParaRPr lang="en-US" sz="1300" b="1" kern="1200" dirty="0">
              <a:solidFill>
                <a:schemeClr val="tx1"/>
              </a:solidFill>
            </a:endParaRPr>
          </a:p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bg-BG" sz="1300" dirty="0">
                <a:solidFill>
                  <a:schemeClr val="tx1"/>
                </a:solidFill>
              </a:rPr>
              <a:t>ВТУ „Св. Св. Кирил и Методий“</a:t>
            </a: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bg-BG" sz="1300" kern="1200" dirty="0">
                <a:solidFill>
                  <a:schemeClr val="tx1"/>
                </a:solidFill>
              </a:rPr>
              <a:t>МБАЛ-Севлиево</a:t>
            </a: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bg-BG" sz="1300" dirty="0">
                <a:solidFill>
                  <a:schemeClr val="tx1"/>
                </a:solidFill>
              </a:rPr>
              <a:t>Сдружение „Общинска младеж Хоталич“</a:t>
            </a:r>
            <a:endParaRPr lang="bg-BG" sz="1300" kern="1200" dirty="0"/>
          </a:p>
        </p:txBody>
      </p:sp>
      <p:sp>
        <p:nvSpPr>
          <p:cNvPr id="11" name="Свободна форма: фигура 10">
            <a:extLst>
              <a:ext uri="{FF2B5EF4-FFF2-40B4-BE49-F238E27FC236}">
                <a16:creationId xmlns:a16="http://schemas.microsoft.com/office/drawing/2014/main" id="{F5BC5A3E-B1B7-F3CE-3560-EAAA657D4FE3}"/>
              </a:ext>
            </a:extLst>
          </p:cNvPr>
          <p:cNvSpPr/>
          <p:nvPr/>
        </p:nvSpPr>
        <p:spPr>
          <a:xfrm>
            <a:off x="467544" y="3789358"/>
            <a:ext cx="8280920" cy="1023996"/>
          </a:xfrm>
          <a:custGeom>
            <a:avLst/>
            <a:gdLst>
              <a:gd name="connsiteX0" fmla="*/ 0 w 8280920"/>
              <a:gd name="connsiteY0" fmla="*/ 170669 h 1023996"/>
              <a:gd name="connsiteX1" fmla="*/ 170669 w 8280920"/>
              <a:gd name="connsiteY1" fmla="*/ 0 h 1023996"/>
              <a:gd name="connsiteX2" fmla="*/ 8110251 w 8280920"/>
              <a:gd name="connsiteY2" fmla="*/ 0 h 1023996"/>
              <a:gd name="connsiteX3" fmla="*/ 8280920 w 8280920"/>
              <a:gd name="connsiteY3" fmla="*/ 170669 h 1023996"/>
              <a:gd name="connsiteX4" fmla="*/ 8280920 w 8280920"/>
              <a:gd name="connsiteY4" fmla="*/ 853327 h 1023996"/>
              <a:gd name="connsiteX5" fmla="*/ 8110251 w 8280920"/>
              <a:gd name="connsiteY5" fmla="*/ 1023996 h 1023996"/>
              <a:gd name="connsiteX6" fmla="*/ 170669 w 8280920"/>
              <a:gd name="connsiteY6" fmla="*/ 1023996 h 1023996"/>
              <a:gd name="connsiteX7" fmla="*/ 0 w 8280920"/>
              <a:gd name="connsiteY7" fmla="*/ 853327 h 1023996"/>
              <a:gd name="connsiteX8" fmla="*/ 0 w 8280920"/>
              <a:gd name="connsiteY8" fmla="*/ 170669 h 102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20" h="1023996">
                <a:moveTo>
                  <a:pt x="0" y="170669"/>
                </a:moveTo>
                <a:cubicBezTo>
                  <a:pt x="0" y="76411"/>
                  <a:pt x="76411" y="0"/>
                  <a:pt x="170669" y="0"/>
                </a:cubicBezTo>
                <a:lnTo>
                  <a:pt x="8110251" y="0"/>
                </a:lnTo>
                <a:cubicBezTo>
                  <a:pt x="8204509" y="0"/>
                  <a:pt x="8280920" y="76411"/>
                  <a:pt x="8280920" y="170669"/>
                </a:cubicBezTo>
                <a:lnTo>
                  <a:pt x="8280920" y="853327"/>
                </a:lnTo>
                <a:cubicBezTo>
                  <a:pt x="8280920" y="947585"/>
                  <a:pt x="8204509" y="1023996"/>
                  <a:pt x="8110251" y="1023996"/>
                </a:cubicBezTo>
                <a:lnTo>
                  <a:pt x="170669" y="1023996"/>
                </a:lnTo>
                <a:cubicBezTo>
                  <a:pt x="76411" y="1023996"/>
                  <a:pt x="0" y="947585"/>
                  <a:pt x="0" y="853327"/>
                </a:cubicBezTo>
                <a:lnTo>
                  <a:pt x="0" y="170669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757" tIns="114757" rIns="114757" bIns="114757" numCol="1" spcCol="1270" anchor="ctr" anchorCtr="0">
            <a:noAutofit/>
          </a:bodyPr>
          <a:lstStyle/>
          <a:p>
            <a:pPr marL="0" lvl="0" indent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bg-BG" sz="1700" kern="1200" dirty="0"/>
          </a:p>
        </p:txBody>
      </p:sp>
      <p:sp>
        <p:nvSpPr>
          <p:cNvPr id="13" name="Свободна форма: фигура 12">
            <a:extLst>
              <a:ext uri="{FF2B5EF4-FFF2-40B4-BE49-F238E27FC236}">
                <a16:creationId xmlns:a16="http://schemas.microsoft.com/office/drawing/2014/main" id="{95384BD7-6B31-DCC4-28EE-08436B204933}"/>
              </a:ext>
            </a:extLst>
          </p:cNvPr>
          <p:cNvSpPr/>
          <p:nvPr/>
        </p:nvSpPr>
        <p:spPr>
          <a:xfrm>
            <a:off x="328592" y="4978015"/>
            <a:ext cx="3263730" cy="1089854"/>
          </a:xfrm>
          <a:custGeom>
            <a:avLst/>
            <a:gdLst>
              <a:gd name="connsiteX0" fmla="*/ 0 w 2376292"/>
              <a:gd name="connsiteY0" fmla="*/ 0 h 1089854"/>
              <a:gd name="connsiteX1" fmla="*/ 2376292 w 2376292"/>
              <a:gd name="connsiteY1" fmla="*/ 0 h 1089854"/>
              <a:gd name="connsiteX2" fmla="*/ 2376292 w 2376292"/>
              <a:gd name="connsiteY2" fmla="*/ 1089854 h 1089854"/>
              <a:gd name="connsiteX3" fmla="*/ 0 w 2376292"/>
              <a:gd name="connsiteY3" fmla="*/ 1089854 h 1089854"/>
              <a:gd name="connsiteX4" fmla="*/ 0 w 2376292"/>
              <a:gd name="connsiteY4" fmla="*/ 0 h 108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6292" h="1089854">
                <a:moveTo>
                  <a:pt x="0" y="0"/>
                </a:moveTo>
                <a:lnTo>
                  <a:pt x="2376292" y="0"/>
                </a:lnTo>
                <a:lnTo>
                  <a:pt x="2376292" y="1089854"/>
                </a:lnTo>
                <a:lnTo>
                  <a:pt x="0" y="108985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2919" tIns="21590" rIns="120904" bIns="21590" numCol="1" spcCol="1270" anchor="t" anchorCtr="0">
            <a:noAutofit/>
          </a:bodyPr>
          <a:lstStyle/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bg-BG" sz="1300" dirty="0">
                <a:solidFill>
                  <a:schemeClr val="tx1"/>
                </a:solidFill>
              </a:rPr>
              <a:t>Партньори: </a:t>
            </a:r>
            <a:r>
              <a:rPr lang="bg-BG" sz="1300" b="1" dirty="0">
                <a:solidFill>
                  <a:schemeClr val="tx1"/>
                </a:solidFill>
              </a:rPr>
              <a:t>Община Свищов </a:t>
            </a:r>
            <a:endParaRPr lang="en-US" sz="1300" b="1" dirty="0">
              <a:solidFill>
                <a:schemeClr val="tx1"/>
              </a:solidFill>
            </a:endParaRPr>
          </a:p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bg-BG" sz="1300" dirty="0">
                <a:solidFill>
                  <a:schemeClr val="tx1"/>
                </a:solidFill>
              </a:rPr>
              <a:t>НВУ „Васил Левски“ – Велико Търново</a:t>
            </a:r>
          </a:p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bg-BG" sz="1300" dirty="0">
                <a:solidFill>
                  <a:schemeClr val="tx1"/>
                </a:solidFill>
              </a:rPr>
              <a:t>Община Полски Тръмбеш</a:t>
            </a:r>
          </a:p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ru-RU" sz="1300" dirty="0">
                <a:solidFill>
                  <a:schemeClr val="tx1"/>
                </a:solidFill>
              </a:rPr>
              <a:t>МБАЛ-Велико </a:t>
            </a:r>
            <a:r>
              <a:rPr lang="ru-RU" sz="1300" dirty="0" err="1">
                <a:solidFill>
                  <a:schemeClr val="tx1"/>
                </a:solidFill>
              </a:rPr>
              <a:t>Търново</a:t>
            </a:r>
            <a:endParaRPr lang="ru-RU" sz="1300" dirty="0">
              <a:solidFill>
                <a:schemeClr val="tx1"/>
              </a:solidFill>
            </a:endParaRPr>
          </a:p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ru-RU" sz="1300" dirty="0" err="1">
                <a:solidFill>
                  <a:schemeClr val="tx1"/>
                </a:solidFill>
              </a:rPr>
              <a:t>Фондация</a:t>
            </a:r>
            <a:r>
              <a:rPr lang="ru-RU" sz="1300" dirty="0">
                <a:solidFill>
                  <a:schemeClr val="tx1"/>
                </a:solidFill>
              </a:rPr>
              <a:t> «</a:t>
            </a:r>
            <a:r>
              <a:rPr lang="ru-RU" sz="1300" dirty="0" err="1">
                <a:solidFill>
                  <a:schemeClr val="tx1"/>
                </a:solidFill>
              </a:rPr>
              <a:t>Екип</a:t>
            </a:r>
            <a:r>
              <a:rPr lang="ru-RU" sz="1300" dirty="0">
                <a:solidFill>
                  <a:schemeClr val="tx1"/>
                </a:solidFill>
              </a:rPr>
              <a:t>»</a:t>
            </a:r>
            <a:endParaRPr lang="bg-BG" sz="1300" dirty="0">
              <a:solidFill>
                <a:schemeClr val="tx1"/>
              </a:solidFill>
            </a:endParaRPr>
          </a:p>
        </p:txBody>
      </p:sp>
      <p:sp>
        <p:nvSpPr>
          <p:cNvPr id="7" name="Текстово поле 6">
            <a:extLst>
              <a:ext uri="{FF2B5EF4-FFF2-40B4-BE49-F238E27FC236}">
                <a16:creationId xmlns:a16="http://schemas.microsoft.com/office/drawing/2014/main" id="{2F75AECB-4EE1-ADC0-1098-AA1E2573CEB4}"/>
              </a:ext>
            </a:extLst>
          </p:cNvPr>
          <p:cNvSpPr txBox="1"/>
          <p:nvPr/>
        </p:nvSpPr>
        <p:spPr>
          <a:xfrm>
            <a:off x="1669006" y="3924863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BG16FFPR003-2.003-00</a:t>
            </a:r>
            <a:r>
              <a:rPr lang="bg-BG" b="1" dirty="0"/>
              <a:t>4</a:t>
            </a:r>
            <a:r>
              <a:rPr lang="en-US" b="1" dirty="0"/>
              <a:t>1</a:t>
            </a:r>
            <a:r>
              <a:rPr lang="bg-BG" b="1" dirty="0"/>
              <a:t> „</a:t>
            </a:r>
            <a:r>
              <a:rPr lang="ru-RU" b="1" dirty="0" err="1"/>
              <a:t>Интегрирана</a:t>
            </a:r>
            <a:r>
              <a:rPr lang="ru-RU" b="1" dirty="0"/>
              <a:t> </a:t>
            </a:r>
            <a:r>
              <a:rPr lang="ru-RU" b="1" dirty="0" err="1"/>
              <a:t>подкрепа</a:t>
            </a:r>
            <a:r>
              <a:rPr lang="ru-RU" b="1" dirty="0"/>
              <a:t> за </a:t>
            </a:r>
            <a:r>
              <a:rPr lang="ru-RU" b="1" dirty="0" err="1"/>
              <a:t>развитието</a:t>
            </a:r>
            <a:r>
              <a:rPr lang="ru-RU" b="1" dirty="0"/>
              <a:t> на </a:t>
            </a:r>
            <a:r>
              <a:rPr lang="ru-RU" b="1" dirty="0" err="1"/>
              <a:t>здравни</a:t>
            </a:r>
            <a:r>
              <a:rPr lang="ru-RU" b="1" dirty="0"/>
              <a:t>, </a:t>
            </a:r>
            <a:r>
              <a:rPr lang="ru-RU" b="1" dirty="0" err="1"/>
              <a:t>социални</a:t>
            </a:r>
            <a:r>
              <a:rPr lang="ru-RU" b="1" dirty="0"/>
              <a:t> и </a:t>
            </a:r>
            <a:r>
              <a:rPr lang="ru-RU" b="1" dirty="0" err="1"/>
              <a:t>образователни</a:t>
            </a:r>
            <a:r>
              <a:rPr lang="ru-RU" b="1" dirty="0"/>
              <a:t> услуги“</a:t>
            </a:r>
            <a:endParaRPr lang="bg-BG" b="1" dirty="0"/>
          </a:p>
        </p:txBody>
      </p:sp>
      <p:sp>
        <p:nvSpPr>
          <p:cNvPr id="8" name="Текстово поле 7">
            <a:extLst>
              <a:ext uri="{FF2B5EF4-FFF2-40B4-BE49-F238E27FC236}">
                <a16:creationId xmlns:a16="http://schemas.microsoft.com/office/drawing/2014/main" id="{326D403C-F71C-6666-6CF6-70CA602DCDF5}"/>
              </a:ext>
            </a:extLst>
          </p:cNvPr>
          <p:cNvSpPr txBox="1"/>
          <p:nvPr/>
        </p:nvSpPr>
        <p:spPr>
          <a:xfrm>
            <a:off x="3592322" y="2615123"/>
            <a:ext cx="2088232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bg-BG" sz="1500" dirty="0"/>
              <a:t>Общ бюджет: </a:t>
            </a:r>
          </a:p>
          <a:p>
            <a:pPr lvl="0" algn="ctr"/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29 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419</a:t>
            </a:r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199,00</a:t>
            </a:r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лв.</a:t>
            </a:r>
            <a:endParaRPr lang="bg-BG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Текстово поле 9">
            <a:extLst>
              <a:ext uri="{FF2B5EF4-FFF2-40B4-BE49-F238E27FC236}">
                <a16:creationId xmlns:a16="http://schemas.microsoft.com/office/drawing/2014/main" id="{732B4FFB-0B17-0A24-BC9C-9B245BB04569}"/>
              </a:ext>
            </a:extLst>
          </p:cNvPr>
          <p:cNvSpPr txBox="1"/>
          <p:nvPr/>
        </p:nvSpPr>
        <p:spPr>
          <a:xfrm>
            <a:off x="6300192" y="2413337"/>
            <a:ext cx="2268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bg-BG" sz="1500" dirty="0"/>
              <a:t>4 проекта по ПРР</a:t>
            </a:r>
          </a:p>
          <a:p>
            <a:pPr lvl="0"/>
            <a:r>
              <a:rPr lang="bg-BG" sz="1500" dirty="0"/>
              <a:t>1 проект по ПНИИДИТ</a:t>
            </a:r>
          </a:p>
          <a:p>
            <a:pPr lvl="0"/>
            <a:r>
              <a:rPr lang="bg-BG" sz="1500" dirty="0"/>
              <a:t>2 проекта по ПРЧР</a:t>
            </a:r>
          </a:p>
          <a:p>
            <a:pPr lvl="0"/>
            <a:r>
              <a:rPr lang="bg-BG" sz="1500" dirty="0"/>
              <a:t>2 проекта по ПО </a:t>
            </a:r>
          </a:p>
        </p:txBody>
      </p:sp>
      <p:sp>
        <p:nvSpPr>
          <p:cNvPr id="15" name="Текстово поле 14">
            <a:extLst>
              <a:ext uri="{FF2B5EF4-FFF2-40B4-BE49-F238E27FC236}">
                <a16:creationId xmlns:a16="http://schemas.microsoft.com/office/drawing/2014/main" id="{0DC9B148-F655-180D-33BD-5E4C68BCBAA9}"/>
              </a:ext>
            </a:extLst>
          </p:cNvPr>
          <p:cNvSpPr txBox="1"/>
          <p:nvPr/>
        </p:nvSpPr>
        <p:spPr>
          <a:xfrm>
            <a:off x="1524736" y="1371052"/>
            <a:ext cx="70572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BG16FFPR003-2.003-0039 „</a:t>
            </a:r>
            <a:r>
              <a:rPr lang="ru-RU" b="1" dirty="0" err="1"/>
              <a:t>Икономически</a:t>
            </a:r>
            <a:r>
              <a:rPr lang="ru-RU" b="1" dirty="0"/>
              <a:t> </a:t>
            </a:r>
            <a:r>
              <a:rPr lang="ru-RU" b="1" dirty="0" err="1"/>
              <a:t>подем</a:t>
            </a:r>
            <a:r>
              <a:rPr lang="ru-RU" b="1" dirty="0"/>
              <a:t>, </a:t>
            </a:r>
            <a:r>
              <a:rPr lang="ru-RU" b="1" dirty="0" err="1"/>
              <a:t>иновации</a:t>
            </a:r>
            <a:r>
              <a:rPr lang="ru-RU" b="1" dirty="0"/>
              <a:t>, </a:t>
            </a:r>
            <a:r>
              <a:rPr lang="ru-RU" b="1" dirty="0" err="1"/>
              <a:t>постигане</a:t>
            </a:r>
            <a:r>
              <a:rPr lang="ru-RU" b="1" dirty="0"/>
              <a:t> на социален </a:t>
            </a:r>
            <a:r>
              <a:rPr lang="ru-RU" b="1" dirty="0" err="1"/>
              <a:t>растеж</a:t>
            </a:r>
            <a:r>
              <a:rPr lang="ru-RU" b="1" dirty="0"/>
              <a:t> и устойчиво </a:t>
            </a:r>
            <a:r>
              <a:rPr lang="ru-RU" b="1" dirty="0" err="1"/>
              <a:t>териториално</a:t>
            </a:r>
            <a:r>
              <a:rPr lang="ru-RU" b="1" dirty="0"/>
              <a:t> развитие чрез </a:t>
            </a:r>
            <a:r>
              <a:rPr lang="ru-RU" b="1" dirty="0" err="1"/>
              <a:t>интегрирано</a:t>
            </a:r>
            <a:r>
              <a:rPr lang="ru-RU" b="1" dirty="0"/>
              <a:t> </a:t>
            </a:r>
            <a:r>
              <a:rPr lang="ru-RU" b="1" dirty="0" err="1"/>
              <a:t>сътрудничество</a:t>
            </a:r>
            <a:r>
              <a:rPr lang="bg-BG" altLang="zh-CN" b="1" dirty="0">
                <a:sym typeface="+mn-lt"/>
              </a:rPr>
              <a:t>“</a:t>
            </a:r>
            <a:endParaRPr lang="ru-RU" b="1" dirty="0"/>
          </a:p>
        </p:txBody>
      </p:sp>
      <p:sp>
        <p:nvSpPr>
          <p:cNvPr id="2" name="Текстово поле 1">
            <a:extLst>
              <a:ext uri="{FF2B5EF4-FFF2-40B4-BE49-F238E27FC236}">
                <a16:creationId xmlns:a16="http://schemas.microsoft.com/office/drawing/2014/main" id="{248944D9-4DBE-B86E-D55A-1BB04152CB90}"/>
              </a:ext>
            </a:extLst>
          </p:cNvPr>
          <p:cNvSpPr txBox="1"/>
          <p:nvPr/>
        </p:nvSpPr>
        <p:spPr>
          <a:xfrm>
            <a:off x="3592322" y="5304791"/>
            <a:ext cx="2088232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bg-BG" sz="1500" dirty="0"/>
              <a:t>Общ бюджет: </a:t>
            </a:r>
          </a:p>
          <a:p>
            <a:pPr lvl="0" algn="ctr"/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23 900 000,00 </a:t>
            </a:r>
            <a:r>
              <a:rPr lang="ru-RU" sz="1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лв</a:t>
            </a:r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bg-BG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Текстово поле 2">
            <a:extLst>
              <a:ext uri="{FF2B5EF4-FFF2-40B4-BE49-F238E27FC236}">
                <a16:creationId xmlns:a16="http://schemas.microsoft.com/office/drawing/2014/main" id="{14054B5D-B414-5703-CAB0-8DA96D5AA283}"/>
              </a:ext>
            </a:extLst>
          </p:cNvPr>
          <p:cNvSpPr txBox="1"/>
          <p:nvPr/>
        </p:nvSpPr>
        <p:spPr>
          <a:xfrm>
            <a:off x="6199522" y="5134789"/>
            <a:ext cx="22687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bg-BG" sz="1500" dirty="0"/>
              <a:t>5 проекта по ПРР</a:t>
            </a:r>
          </a:p>
          <a:p>
            <a:pPr lvl="0"/>
            <a:r>
              <a:rPr lang="bg-BG" sz="1500" dirty="0"/>
              <a:t>1 проект по ПРЧР</a:t>
            </a:r>
          </a:p>
          <a:p>
            <a:pPr lvl="0"/>
            <a:r>
              <a:rPr lang="bg-BG" sz="1500" dirty="0"/>
              <a:t>1 проект по ПО </a:t>
            </a:r>
          </a:p>
        </p:txBody>
      </p:sp>
      <p:pic>
        <p:nvPicPr>
          <p:cNvPr id="6" name="Картина 5" descr="Картина, която съдържа текст, анимирана рисунка, постер, графична колекция&#10;&#10;Генерираното от ИИ съдържание може да е неправилно.">
            <a:extLst>
              <a:ext uri="{FF2B5EF4-FFF2-40B4-BE49-F238E27FC236}">
                <a16:creationId xmlns:a16="http://schemas.microsoft.com/office/drawing/2014/main" id="{16101CD9-F391-0206-8321-5D29BA4FD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41" y="1172537"/>
            <a:ext cx="719182" cy="1139700"/>
          </a:xfrm>
          <a:prstGeom prst="rect">
            <a:avLst/>
          </a:prstGeom>
        </p:spPr>
      </p:pic>
      <p:pic>
        <p:nvPicPr>
          <p:cNvPr id="17" name="Картина 16" descr="Картина, която съдържа символ, изкуство, Графика, дизайн&#10;&#10;Генерираното от ИИ съдържание може да е неправилно.">
            <a:extLst>
              <a:ext uri="{FF2B5EF4-FFF2-40B4-BE49-F238E27FC236}">
                <a16:creationId xmlns:a16="http://schemas.microsoft.com/office/drawing/2014/main" id="{43C9ED20-EB02-EA23-A572-9BC956A9D5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41" y="3664138"/>
            <a:ext cx="815295" cy="123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591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5F0CB-C2A2-D75D-C39D-2BD489EE2A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4F82C96F-0FD8-3BF9-D569-3C3BFD9A4178}"/>
              </a:ext>
            </a:extLst>
          </p:cNvPr>
          <p:cNvSpPr txBox="1"/>
          <p:nvPr/>
        </p:nvSpPr>
        <p:spPr>
          <a:xfrm>
            <a:off x="2339752" y="633049"/>
            <a:ext cx="6614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bg-BG" b="1" dirty="0">
                <a:ln/>
                <a:solidFill>
                  <a:srgbClr val="002060"/>
                </a:solidFill>
                <a:cs typeface="Times New Roman" panose="02020603050405020304" pitchFamily="18" charset="0"/>
              </a:rPr>
              <a:t>ПОДАДЕНИ КОНЦЕПЦИИ ЗА ИТИ В СЕВЕРЕН ЦЕНТРАЛЕН РЕГИОН</a:t>
            </a:r>
            <a:endParaRPr lang="en-US" b="1" dirty="0">
              <a:ln/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90BA1AEF-FDA1-529A-8F74-891640CEE4E3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9" y="524429"/>
            <a:ext cx="2093867" cy="4625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вободна форма: фигура 4">
            <a:extLst>
              <a:ext uri="{FF2B5EF4-FFF2-40B4-BE49-F238E27FC236}">
                <a16:creationId xmlns:a16="http://schemas.microsoft.com/office/drawing/2014/main" id="{2C75C5EF-4163-6377-DB70-8CAF42202322}"/>
              </a:ext>
            </a:extLst>
          </p:cNvPr>
          <p:cNvSpPr/>
          <p:nvPr/>
        </p:nvSpPr>
        <p:spPr>
          <a:xfrm>
            <a:off x="467544" y="1329381"/>
            <a:ext cx="8280920" cy="911227"/>
          </a:xfrm>
          <a:custGeom>
            <a:avLst/>
            <a:gdLst>
              <a:gd name="connsiteX0" fmla="*/ 0 w 8280920"/>
              <a:gd name="connsiteY0" fmla="*/ 133734 h 802386"/>
              <a:gd name="connsiteX1" fmla="*/ 133734 w 8280920"/>
              <a:gd name="connsiteY1" fmla="*/ 0 h 802386"/>
              <a:gd name="connsiteX2" fmla="*/ 8147186 w 8280920"/>
              <a:gd name="connsiteY2" fmla="*/ 0 h 802386"/>
              <a:gd name="connsiteX3" fmla="*/ 8280920 w 8280920"/>
              <a:gd name="connsiteY3" fmla="*/ 133734 h 802386"/>
              <a:gd name="connsiteX4" fmla="*/ 8280920 w 8280920"/>
              <a:gd name="connsiteY4" fmla="*/ 668652 h 802386"/>
              <a:gd name="connsiteX5" fmla="*/ 8147186 w 8280920"/>
              <a:gd name="connsiteY5" fmla="*/ 802386 h 802386"/>
              <a:gd name="connsiteX6" fmla="*/ 133734 w 8280920"/>
              <a:gd name="connsiteY6" fmla="*/ 802386 h 802386"/>
              <a:gd name="connsiteX7" fmla="*/ 0 w 8280920"/>
              <a:gd name="connsiteY7" fmla="*/ 668652 h 802386"/>
              <a:gd name="connsiteX8" fmla="*/ 0 w 8280920"/>
              <a:gd name="connsiteY8" fmla="*/ 133734 h 80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20" h="802386">
                <a:moveTo>
                  <a:pt x="0" y="133734"/>
                </a:moveTo>
                <a:cubicBezTo>
                  <a:pt x="0" y="59875"/>
                  <a:pt x="59875" y="0"/>
                  <a:pt x="133734" y="0"/>
                </a:cubicBezTo>
                <a:lnTo>
                  <a:pt x="8147186" y="0"/>
                </a:lnTo>
                <a:cubicBezTo>
                  <a:pt x="8221045" y="0"/>
                  <a:pt x="8280920" y="59875"/>
                  <a:pt x="8280920" y="133734"/>
                </a:cubicBezTo>
                <a:lnTo>
                  <a:pt x="8280920" y="668652"/>
                </a:lnTo>
                <a:cubicBezTo>
                  <a:pt x="8280920" y="742511"/>
                  <a:pt x="8221045" y="802386"/>
                  <a:pt x="8147186" y="802386"/>
                </a:cubicBezTo>
                <a:lnTo>
                  <a:pt x="133734" y="802386"/>
                </a:lnTo>
                <a:cubicBezTo>
                  <a:pt x="59875" y="802386"/>
                  <a:pt x="0" y="742511"/>
                  <a:pt x="0" y="668652"/>
                </a:cubicBezTo>
                <a:lnTo>
                  <a:pt x="0" y="133734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7749" tIns="107749" rIns="107749" bIns="107749" numCol="1" spcCol="1270" anchor="ctr" anchorCtr="0">
            <a:noAutofit/>
          </a:bodyPr>
          <a:lstStyle/>
          <a:p>
            <a:pPr marL="0" lvl="0" indent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bg-BG" sz="1800" kern="1200" dirty="0"/>
          </a:p>
        </p:txBody>
      </p:sp>
      <p:sp>
        <p:nvSpPr>
          <p:cNvPr id="9" name="Свободна форма: фигура 8">
            <a:extLst>
              <a:ext uri="{FF2B5EF4-FFF2-40B4-BE49-F238E27FC236}">
                <a16:creationId xmlns:a16="http://schemas.microsoft.com/office/drawing/2014/main" id="{4DEA4C9D-B531-5B66-4765-B204D4BC423A}"/>
              </a:ext>
            </a:extLst>
          </p:cNvPr>
          <p:cNvSpPr/>
          <p:nvPr/>
        </p:nvSpPr>
        <p:spPr>
          <a:xfrm>
            <a:off x="323529" y="2330092"/>
            <a:ext cx="3652930" cy="1650489"/>
          </a:xfrm>
          <a:custGeom>
            <a:avLst/>
            <a:gdLst>
              <a:gd name="connsiteX0" fmla="*/ 0 w 3479394"/>
              <a:gd name="connsiteY0" fmla="*/ 0 h 1650489"/>
              <a:gd name="connsiteX1" fmla="*/ 3479394 w 3479394"/>
              <a:gd name="connsiteY1" fmla="*/ 0 h 1650489"/>
              <a:gd name="connsiteX2" fmla="*/ 3479394 w 3479394"/>
              <a:gd name="connsiteY2" fmla="*/ 1650489 h 1650489"/>
              <a:gd name="connsiteX3" fmla="*/ 0 w 3479394"/>
              <a:gd name="connsiteY3" fmla="*/ 1650489 h 1650489"/>
              <a:gd name="connsiteX4" fmla="*/ 0 w 3479394"/>
              <a:gd name="connsiteY4" fmla="*/ 0 h 165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9394" h="1650489">
                <a:moveTo>
                  <a:pt x="0" y="0"/>
                </a:moveTo>
                <a:lnTo>
                  <a:pt x="3479394" y="0"/>
                </a:lnTo>
                <a:lnTo>
                  <a:pt x="3479394" y="1650489"/>
                </a:lnTo>
                <a:lnTo>
                  <a:pt x="0" y="1650489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tx2"/>
            </a:solidFill>
          </a:ln>
          <a:effectLst>
            <a:softEdge rad="12700"/>
          </a:effectLst>
        </p:spPr>
        <p:style>
          <a:lnRef idx="0">
            <a:scrgbClr r="0" g="0" b="0"/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2919" tIns="21590" rIns="120904" bIns="21590" numCol="1" spcCol="1270" anchor="t" anchorCtr="0">
            <a:noAutofit/>
          </a:bodyPr>
          <a:lstStyle/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bg-BG" sz="1300" b="0" i="0" kern="1200" dirty="0">
                <a:solidFill>
                  <a:schemeClr val="tx1"/>
                </a:solidFill>
              </a:rPr>
              <a:t>Партньори: </a:t>
            </a:r>
            <a:r>
              <a:rPr lang="bg-BG" sz="1300" b="1" kern="1200" dirty="0">
                <a:solidFill>
                  <a:schemeClr val="tx1"/>
                </a:solidFill>
              </a:rPr>
              <a:t>Община Габрово </a:t>
            </a:r>
            <a:endParaRPr lang="en-US" sz="1300" b="1" kern="1200" dirty="0">
              <a:solidFill>
                <a:schemeClr val="tx1"/>
              </a:solidFill>
            </a:endParaRP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bg-BG" sz="1300" kern="1200" dirty="0">
                <a:solidFill>
                  <a:schemeClr val="tx1"/>
                </a:solidFill>
              </a:rPr>
              <a:t>Община Велико Търново</a:t>
            </a: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ru-RU" sz="1300" kern="1200" dirty="0">
                <a:solidFill>
                  <a:schemeClr val="tx1"/>
                </a:solidFill>
              </a:rPr>
              <a:t>МБАЛ-Габрово АД</a:t>
            </a:r>
            <a:endParaRPr lang="bg-BG" sz="1300" kern="1200" dirty="0">
              <a:solidFill>
                <a:schemeClr val="tx1"/>
              </a:solidFill>
            </a:endParaRP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bg-BG" sz="1300" kern="1200" dirty="0">
                <a:solidFill>
                  <a:schemeClr val="tx1"/>
                </a:solidFill>
              </a:rPr>
              <a:t>Технически университет – Габрово</a:t>
            </a: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bg-BG" sz="1300" dirty="0">
                <a:solidFill>
                  <a:schemeClr val="tx1"/>
                </a:solidFill>
              </a:rPr>
              <a:t>ПГ по туризъм - Габрово</a:t>
            </a:r>
            <a:endParaRPr lang="bg-BG" sz="1300" kern="1200" dirty="0">
              <a:solidFill>
                <a:schemeClr val="tx1"/>
              </a:solidFill>
            </a:endParaRP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endParaRPr lang="bg-BG" sz="1300" kern="1200" dirty="0"/>
          </a:p>
        </p:txBody>
      </p:sp>
      <p:sp>
        <p:nvSpPr>
          <p:cNvPr id="8" name="Текстово поле 7">
            <a:extLst>
              <a:ext uri="{FF2B5EF4-FFF2-40B4-BE49-F238E27FC236}">
                <a16:creationId xmlns:a16="http://schemas.microsoft.com/office/drawing/2014/main" id="{BAEB2740-3EA0-2490-696E-C904FF742811}"/>
              </a:ext>
            </a:extLst>
          </p:cNvPr>
          <p:cNvSpPr txBox="1"/>
          <p:nvPr/>
        </p:nvSpPr>
        <p:spPr>
          <a:xfrm>
            <a:off x="3488241" y="2596650"/>
            <a:ext cx="2088232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bg-BG" sz="1500" dirty="0"/>
              <a:t>Общ бюджет: </a:t>
            </a:r>
          </a:p>
          <a:p>
            <a:pPr lvl="0" algn="ctr"/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558</a:t>
            </a:r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549,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 лв.</a:t>
            </a:r>
            <a:endParaRPr lang="bg-BG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Текстово поле 9">
            <a:extLst>
              <a:ext uri="{FF2B5EF4-FFF2-40B4-BE49-F238E27FC236}">
                <a16:creationId xmlns:a16="http://schemas.microsoft.com/office/drawing/2014/main" id="{79E9DA49-9AFE-6B6C-AFB5-47AEC2E8E315}"/>
              </a:ext>
            </a:extLst>
          </p:cNvPr>
          <p:cNvSpPr txBox="1"/>
          <p:nvPr/>
        </p:nvSpPr>
        <p:spPr>
          <a:xfrm>
            <a:off x="6300192" y="2340289"/>
            <a:ext cx="226876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bg-BG" sz="1500" dirty="0"/>
              <a:t>7 проекта по ПРР</a:t>
            </a:r>
          </a:p>
          <a:p>
            <a:pPr lvl="0"/>
            <a:r>
              <a:rPr lang="bg-BG" sz="1500" dirty="0"/>
              <a:t>1 проект по ПОС</a:t>
            </a:r>
          </a:p>
          <a:p>
            <a:pPr lvl="0"/>
            <a:r>
              <a:rPr lang="bg-BG" sz="1500" dirty="0"/>
              <a:t>1 проект по ПНИИДИТ</a:t>
            </a:r>
          </a:p>
          <a:p>
            <a:pPr lvl="0"/>
            <a:r>
              <a:rPr lang="bg-BG" sz="1500" dirty="0"/>
              <a:t>1 проект по ПРЧР</a:t>
            </a:r>
          </a:p>
          <a:p>
            <a:pPr lvl="0"/>
            <a:r>
              <a:rPr lang="bg-BG" sz="1500" dirty="0"/>
              <a:t>1 проект по ПО </a:t>
            </a:r>
          </a:p>
        </p:txBody>
      </p:sp>
      <p:sp>
        <p:nvSpPr>
          <p:cNvPr id="15" name="Текстово поле 14">
            <a:extLst>
              <a:ext uri="{FF2B5EF4-FFF2-40B4-BE49-F238E27FC236}">
                <a16:creationId xmlns:a16="http://schemas.microsoft.com/office/drawing/2014/main" id="{481645E2-A7BF-226E-62D5-4ADF961EEE43}"/>
              </a:ext>
            </a:extLst>
          </p:cNvPr>
          <p:cNvSpPr txBox="1"/>
          <p:nvPr/>
        </p:nvSpPr>
        <p:spPr>
          <a:xfrm>
            <a:off x="1619672" y="1600328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BG16FFPR003-2.003-0042 „Синергия за нови </a:t>
            </a:r>
            <a:r>
              <a:rPr lang="ru-RU" b="1" dirty="0" err="1"/>
              <a:t>възможности</a:t>
            </a:r>
            <a:r>
              <a:rPr lang="bg-BG" altLang="zh-CN" b="1" dirty="0">
                <a:sym typeface="+mn-lt"/>
              </a:rPr>
              <a:t>“</a:t>
            </a:r>
            <a:endParaRPr lang="ru-RU" b="1" dirty="0"/>
          </a:p>
        </p:txBody>
      </p:sp>
      <p:sp>
        <p:nvSpPr>
          <p:cNvPr id="17" name="Правоъгълник: със заоблени ъгли 16">
            <a:extLst>
              <a:ext uri="{FF2B5EF4-FFF2-40B4-BE49-F238E27FC236}">
                <a16:creationId xmlns:a16="http://schemas.microsoft.com/office/drawing/2014/main" id="{9A4E2373-840B-7D4D-0342-A3A91C15D630}"/>
              </a:ext>
            </a:extLst>
          </p:cNvPr>
          <p:cNvSpPr/>
          <p:nvPr/>
        </p:nvSpPr>
        <p:spPr>
          <a:xfrm>
            <a:off x="701570" y="4493793"/>
            <a:ext cx="3510390" cy="1839777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8" name="Текстово поле 17">
            <a:extLst>
              <a:ext uri="{FF2B5EF4-FFF2-40B4-BE49-F238E27FC236}">
                <a16:creationId xmlns:a16="http://schemas.microsoft.com/office/drawing/2014/main" id="{69EDE26E-7004-396E-24A9-65375E7F0BC9}"/>
              </a:ext>
            </a:extLst>
          </p:cNvPr>
          <p:cNvSpPr txBox="1"/>
          <p:nvPr/>
        </p:nvSpPr>
        <p:spPr>
          <a:xfrm>
            <a:off x="899592" y="4624513"/>
            <a:ext cx="307686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BG16FFPR003-2.003-0003</a:t>
            </a:r>
            <a:r>
              <a:rPr lang="bg-BG" sz="1400" b="1" dirty="0"/>
              <a:t> </a:t>
            </a:r>
          </a:p>
          <a:p>
            <a:pPr algn="ctr"/>
            <a:r>
              <a:rPr lang="bg-BG" sz="1400" dirty="0"/>
              <a:t>„</a:t>
            </a:r>
            <a:r>
              <a:rPr lang="ru-RU" sz="1400" dirty="0"/>
              <a:t>Превенция и защита при </a:t>
            </a:r>
            <a:r>
              <a:rPr lang="ru-RU" sz="1400" dirty="0" err="1"/>
              <a:t>неблагоприятни</a:t>
            </a:r>
            <a:r>
              <a:rPr lang="ru-RU" sz="1400" dirty="0"/>
              <a:t> </a:t>
            </a:r>
            <a:r>
              <a:rPr lang="ru-RU" sz="1400" dirty="0" err="1"/>
              <a:t>геодинамични</a:t>
            </a:r>
            <a:r>
              <a:rPr lang="ru-RU" sz="1400" dirty="0"/>
              <a:t> </a:t>
            </a:r>
            <a:r>
              <a:rPr lang="ru-RU" sz="1400" dirty="0" err="1"/>
              <a:t>процеси</a:t>
            </a:r>
            <a:r>
              <a:rPr lang="ru-RU" sz="1400" dirty="0"/>
              <a:t> чрез </a:t>
            </a:r>
            <a:r>
              <a:rPr lang="ru-RU" sz="1400" dirty="0" err="1"/>
              <a:t>укрепване</a:t>
            </a:r>
            <a:r>
              <a:rPr lang="ru-RU" sz="1400" dirty="0"/>
              <a:t> на </a:t>
            </a:r>
            <a:r>
              <a:rPr lang="ru-RU" sz="1400" dirty="0" err="1"/>
              <a:t>свлачище</a:t>
            </a:r>
            <a:r>
              <a:rPr lang="ru-RU" sz="1400" dirty="0"/>
              <a:t> № VTR 06.17124.02.01“</a:t>
            </a:r>
          </a:p>
          <a:p>
            <a:pPr algn="ctr"/>
            <a:endParaRPr lang="bg-BG" sz="1400" dirty="0"/>
          </a:p>
          <a:p>
            <a:pPr algn="ctr"/>
            <a:r>
              <a:rPr lang="bg-BG" sz="1400" dirty="0"/>
              <a:t>Кандидат: Община Горна Оряховица</a:t>
            </a:r>
          </a:p>
        </p:txBody>
      </p:sp>
      <p:sp>
        <p:nvSpPr>
          <p:cNvPr id="19" name="Свободна форма: фигура 18">
            <a:extLst>
              <a:ext uri="{FF2B5EF4-FFF2-40B4-BE49-F238E27FC236}">
                <a16:creationId xmlns:a16="http://schemas.microsoft.com/office/drawing/2014/main" id="{9E53E5FA-AE93-1807-7BD0-C38DC0B685C7}"/>
              </a:ext>
            </a:extLst>
          </p:cNvPr>
          <p:cNvSpPr/>
          <p:nvPr/>
        </p:nvSpPr>
        <p:spPr>
          <a:xfrm>
            <a:off x="454720" y="3628405"/>
            <a:ext cx="8177055" cy="682499"/>
          </a:xfrm>
          <a:custGeom>
            <a:avLst/>
            <a:gdLst>
              <a:gd name="connsiteX0" fmla="*/ 0 w 8280920"/>
              <a:gd name="connsiteY0" fmla="*/ 133734 h 802386"/>
              <a:gd name="connsiteX1" fmla="*/ 133734 w 8280920"/>
              <a:gd name="connsiteY1" fmla="*/ 0 h 802386"/>
              <a:gd name="connsiteX2" fmla="*/ 8147186 w 8280920"/>
              <a:gd name="connsiteY2" fmla="*/ 0 h 802386"/>
              <a:gd name="connsiteX3" fmla="*/ 8280920 w 8280920"/>
              <a:gd name="connsiteY3" fmla="*/ 133734 h 802386"/>
              <a:gd name="connsiteX4" fmla="*/ 8280920 w 8280920"/>
              <a:gd name="connsiteY4" fmla="*/ 668652 h 802386"/>
              <a:gd name="connsiteX5" fmla="*/ 8147186 w 8280920"/>
              <a:gd name="connsiteY5" fmla="*/ 802386 h 802386"/>
              <a:gd name="connsiteX6" fmla="*/ 133734 w 8280920"/>
              <a:gd name="connsiteY6" fmla="*/ 802386 h 802386"/>
              <a:gd name="connsiteX7" fmla="*/ 0 w 8280920"/>
              <a:gd name="connsiteY7" fmla="*/ 668652 h 802386"/>
              <a:gd name="connsiteX8" fmla="*/ 0 w 8280920"/>
              <a:gd name="connsiteY8" fmla="*/ 133734 h 80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20" h="802386">
                <a:moveTo>
                  <a:pt x="0" y="133734"/>
                </a:moveTo>
                <a:cubicBezTo>
                  <a:pt x="0" y="59875"/>
                  <a:pt x="59875" y="0"/>
                  <a:pt x="133734" y="0"/>
                </a:cubicBezTo>
                <a:lnTo>
                  <a:pt x="8147186" y="0"/>
                </a:lnTo>
                <a:cubicBezTo>
                  <a:pt x="8221045" y="0"/>
                  <a:pt x="8280920" y="59875"/>
                  <a:pt x="8280920" y="133734"/>
                </a:cubicBezTo>
                <a:lnTo>
                  <a:pt x="8280920" y="668652"/>
                </a:lnTo>
                <a:cubicBezTo>
                  <a:pt x="8280920" y="742511"/>
                  <a:pt x="8221045" y="802386"/>
                  <a:pt x="8147186" y="802386"/>
                </a:cubicBezTo>
                <a:lnTo>
                  <a:pt x="133734" y="802386"/>
                </a:lnTo>
                <a:cubicBezTo>
                  <a:pt x="59875" y="802386"/>
                  <a:pt x="0" y="742511"/>
                  <a:pt x="0" y="668652"/>
                </a:cubicBezTo>
                <a:lnTo>
                  <a:pt x="0" y="13373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7749" tIns="107749" rIns="107749" bIns="107749" numCol="1" spcCol="1270" anchor="ctr" anchorCtr="0">
            <a:noAutofit/>
          </a:bodyPr>
          <a:lstStyle/>
          <a:p>
            <a:pPr marL="0" lvl="0" indent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bg-BG" sz="1800" kern="1200" dirty="0"/>
          </a:p>
        </p:txBody>
      </p:sp>
      <p:sp>
        <p:nvSpPr>
          <p:cNvPr id="20" name="Текстово поле 19">
            <a:extLst>
              <a:ext uri="{FF2B5EF4-FFF2-40B4-BE49-F238E27FC236}">
                <a16:creationId xmlns:a16="http://schemas.microsoft.com/office/drawing/2014/main" id="{7769CABA-1F08-A186-0BB1-88AC832E469A}"/>
              </a:ext>
            </a:extLst>
          </p:cNvPr>
          <p:cNvSpPr txBox="1"/>
          <p:nvPr/>
        </p:nvSpPr>
        <p:spPr>
          <a:xfrm>
            <a:off x="478435" y="3761682"/>
            <a:ext cx="8153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dirty="0"/>
              <a:t>Некомбинирани концепции с финансиране само по Програма „Околна среда“ </a:t>
            </a:r>
          </a:p>
        </p:txBody>
      </p:sp>
      <p:sp>
        <p:nvSpPr>
          <p:cNvPr id="21" name="Правоъгълник: със заоблени ъгли 20">
            <a:extLst>
              <a:ext uri="{FF2B5EF4-FFF2-40B4-BE49-F238E27FC236}">
                <a16:creationId xmlns:a16="http://schemas.microsoft.com/office/drawing/2014/main" id="{A58AD30F-65F5-D2E1-B85B-9296392C6CD3}"/>
              </a:ext>
            </a:extLst>
          </p:cNvPr>
          <p:cNvSpPr/>
          <p:nvPr/>
        </p:nvSpPr>
        <p:spPr>
          <a:xfrm>
            <a:off x="4581001" y="4493794"/>
            <a:ext cx="3438382" cy="1839777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22" name="Текстово поле 21">
            <a:extLst>
              <a:ext uri="{FF2B5EF4-FFF2-40B4-BE49-F238E27FC236}">
                <a16:creationId xmlns:a16="http://schemas.microsoft.com/office/drawing/2014/main" id="{B87E100B-0EDE-B306-B5B9-C0EE32245B46}"/>
              </a:ext>
            </a:extLst>
          </p:cNvPr>
          <p:cNvSpPr txBox="1"/>
          <p:nvPr/>
        </p:nvSpPr>
        <p:spPr>
          <a:xfrm>
            <a:off x="4788024" y="4624513"/>
            <a:ext cx="302433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BG16FFPR003-2.003-000</a:t>
            </a:r>
            <a:r>
              <a:rPr lang="bg-BG" sz="1400" b="1" dirty="0"/>
              <a:t>4 </a:t>
            </a:r>
          </a:p>
          <a:p>
            <a:pPr algn="ctr"/>
            <a:r>
              <a:rPr lang="bg-BG" sz="1400" dirty="0"/>
              <a:t>„</a:t>
            </a:r>
            <a:r>
              <a:rPr lang="ru-RU" sz="1400" dirty="0"/>
              <a:t>Превенция и защита при </a:t>
            </a:r>
            <a:r>
              <a:rPr lang="ru-RU" sz="1400" dirty="0" err="1"/>
              <a:t>неблагоприятни</a:t>
            </a:r>
            <a:r>
              <a:rPr lang="ru-RU" sz="1400" dirty="0"/>
              <a:t> </a:t>
            </a:r>
            <a:r>
              <a:rPr lang="ru-RU" sz="1400" dirty="0" err="1"/>
              <a:t>геодинамични</a:t>
            </a:r>
            <a:r>
              <a:rPr lang="ru-RU" sz="1400" dirty="0"/>
              <a:t> </a:t>
            </a:r>
            <a:r>
              <a:rPr lang="ru-RU" sz="1400" dirty="0" err="1"/>
              <a:t>процеси</a:t>
            </a:r>
            <a:r>
              <a:rPr lang="ru-RU" sz="1400" dirty="0"/>
              <a:t> чрез </a:t>
            </a:r>
            <a:r>
              <a:rPr lang="ru-RU" sz="1400" dirty="0" err="1"/>
              <a:t>укрепване</a:t>
            </a:r>
            <a:r>
              <a:rPr lang="ru-RU" sz="1400" dirty="0"/>
              <a:t> на </a:t>
            </a:r>
            <a:r>
              <a:rPr lang="ru-RU" sz="1400" dirty="0" err="1"/>
              <a:t>свлачище</a:t>
            </a:r>
            <a:r>
              <a:rPr lang="ru-RU" sz="1400" dirty="0"/>
              <a:t> № VTR 06.22232.01“</a:t>
            </a:r>
          </a:p>
          <a:p>
            <a:pPr algn="ctr"/>
            <a:endParaRPr lang="bg-BG" sz="1400" dirty="0"/>
          </a:p>
          <a:p>
            <a:pPr algn="ctr"/>
            <a:r>
              <a:rPr lang="bg-BG" sz="1400" dirty="0"/>
              <a:t>Кандидат: Община Горна Оряховица</a:t>
            </a:r>
          </a:p>
        </p:txBody>
      </p:sp>
      <p:pic>
        <p:nvPicPr>
          <p:cNvPr id="3" name="Picture 2" descr="A black logo with a white text&#10;&#10;AI-generated content may be incorrect.">
            <a:extLst>
              <a:ext uri="{FF2B5EF4-FFF2-40B4-BE49-F238E27FC236}">
                <a16:creationId xmlns:a16="http://schemas.microsoft.com/office/drawing/2014/main" id="{77EE4C54-486D-8FD3-486A-3A0B43D42C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70" y="1108923"/>
            <a:ext cx="861609" cy="117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29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36B16-B578-AFC2-2154-4B4327221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F8128FE5-933C-A12A-A7EE-34AA0590F186}"/>
              </a:ext>
            </a:extLst>
          </p:cNvPr>
          <p:cNvSpPr/>
          <p:nvPr/>
        </p:nvSpPr>
        <p:spPr>
          <a:xfrm>
            <a:off x="165959" y="3497814"/>
            <a:ext cx="1369168" cy="1065257"/>
          </a:xfrm>
          <a:prstGeom prst="rect">
            <a:avLst/>
          </a:prstGeom>
          <a:solidFill>
            <a:schemeClr val="bg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8" name="Left Brace 47">
            <a:extLst>
              <a:ext uri="{FF2B5EF4-FFF2-40B4-BE49-F238E27FC236}">
                <a16:creationId xmlns:a16="http://schemas.microsoft.com/office/drawing/2014/main" id="{2C54FA48-D2DE-B4A2-8F5D-8402E8F53F1A}"/>
              </a:ext>
            </a:extLst>
          </p:cNvPr>
          <p:cNvSpPr/>
          <p:nvPr/>
        </p:nvSpPr>
        <p:spPr>
          <a:xfrm rot="10800000">
            <a:off x="8163811" y="1694624"/>
            <a:ext cx="199319" cy="2742487"/>
          </a:xfrm>
          <a:prstGeom prst="leftBrace">
            <a:avLst>
              <a:gd name="adj1" fmla="val 8333"/>
              <a:gd name="adj2" fmla="val 50301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6155353-1F23-0BE3-64CA-8151DD44D0CE}"/>
              </a:ext>
            </a:extLst>
          </p:cNvPr>
          <p:cNvSpPr txBox="1"/>
          <p:nvPr/>
        </p:nvSpPr>
        <p:spPr>
          <a:xfrm rot="10800000">
            <a:off x="8363130" y="2609131"/>
            <a:ext cx="830997" cy="142131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bg-B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Фаза 2 </a:t>
            </a:r>
          </a:p>
          <a:p>
            <a:pPr algn="ctr"/>
            <a:r>
              <a:rPr lang="bg-B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Пълни проектни предложения</a:t>
            </a:r>
            <a:endParaRPr lang="en-GB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23E55C2-1475-32D3-E2C7-2E1E4796BD86}"/>
              </a:ext>
            </a:extLst>
          </p:cNvPr>
          <p:cNvSpPr txBox="1"/>
          <p:nvPr/>
        </p:nvSpPr>
        <p:spPr>
          <a:xfrm>
            <a:off x="2405449" y="449448"/>
            <a:ext cx="6411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bg-BG" b="1" dirty="0">
                <a:ln/>
                <a:solidFill>
                  <a:srgbClr val="002060"/>
                </a:solidFill>
                <a:cs typeface="Times New Roman" panose="02020603050405020304" pitchFamily="18" charset="0"/>
              </a:rPr>
              <a:t>ПРЕДСТОЯЩИ СТЪПКИ ВЪВ ВРЪЗКА С ИЗПЪЛНЕНИЕТО НА ИТИ</a:t>
            </a:r>
            <a:endParaRPr lang="en-US" b="1" dirty="0">
              <a:ln/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64" name="Rectangle: Top Corners Rounded 38">
            <a:extLst>
              <a:ext uri="{FF2B5EF4-FFF2-40B4-BE49-F238E27FC236}">
                <a16:creationId xmlns:a16="http://schemas.microsoft.com/office/drawing/2014/main" id="{FF926653-CA61-1F8A-853F-50DA71A940A5}"/>
              </a:ext>
            </a:extLst>
          </p:cNvPr>
          <p:cNvSpPr txBox="1"/>
          <p:nvPr/>
        </p:nvSpPr>
        <p:spPr>
          <a:xfrm>
            <a:off x="123937" y="3528032"/>
            <a:ext cx="1401634" cy="9819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1120" tIns="6350" rIns="6350" bIns="6350" numCol="1" spcCol="1270" anchor="ctr" anchorCtr="0">
            <a:noAutofit/>
          </a:bodyPr>
          <a:lstStyle/>
          <a:p>
            <a:pPr marL="0" lvl="1" algn="ctr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b="1" dirty="0" err="1"/>
              <a:t>Управляващи</a:t>
            </a:r>
            <a:r>
              <a:rPr lang="ru-RU" sz="1400" b="1" dirty="0"/>
              <a:t> </a:t>
            </a:r>
            <a:r>
              <a:rPr lang="ru-RU" sz="1400" b="1" dirty="0" err="1"/>
              <a:t>органи</a:t>
            </a:r>
            <a:r>
              <a:rPr lang="ru-RU" sz="1400" b="1" dirty="0"/>
              <a:t> на </a:t>
            </a:r>
            <a:r>
              <a:rPr lang="ru-RU" sz="1400" b="1" dirty="0" err="1"/>
              <a:t>програмите</a:t>
            </a:r>
            <a:r>
              <a:rPr lang="ru-RU" sz="1400" b="1" dirty="0"/>
              <a:t>, </a:t>
            </a:r>
            <a:r>
              <a:rPr lang="ru-RU" sz="1400" b="1" dirty="0" err="1"/>
              <a:t>съфинансирани</a:t>
            </a:r>
            <a:r>
              <a:rPr lang="ru-RU" sz="1400" b="1" dirty="0"/>
              <a:t> от ЕФСУ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30E1688-CEE3-B5E4-F197-C5AF1D602EEC}"/>
              </a:ext>
            </a:extLst>
          </p:cNvPr>
          <p:cNvCxnSpPr>
            <a:cxnSpLocks/>
            <a:endCxn id="69" idx="3"/>
          </p:cNvCxnSpPr>
          <p:nvPr/>
        </p:nvCxnSpPr>
        <p:spPr>
          <a:xfrm flipH="1">
            <a:off x="1535127" y="2827557"/>
            <a:ext cx="278442" cy="120288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B8A78CF6-1952-C443-2828-61A3DC5B73C1}"/>
              </a:ext>
            </a:extLst>
          </p:cNvPr>
          <p:cNvCxnSpPr>
            <a:cxnSpLocks/>
            <a:endCxn id="69" idx="3"/>
          </p:cNvCxnSpPr>
          <p:nvPr/>
        </p:nvCxnSpPr>
        <p:spPr>
          <a:xfrm flipH="1">
            <a:off x="1535127" y="3816368"/>
            <a:ext cx="795115" cy="214075"/>
          </a:xfrm>
          <a:prstGeom prst="line">
            <a:avLst/>
          </a:prstGeom>
          <a:ln w="1905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E1BDF377-67B1-2378-C6D6-BAF7329F6706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9" y="524429"/>
            <a:ext cx="2093867" cy="46251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Диаграма 2">
            <a:extLst>
              <a:ext uri="{FF2B5EF4-FFF2-40B4-BE49-F238E27FC236}">
                <a16:creationId xmlns:a16="http://schemas.microsoft.com/office/drawing/2014/main" id="{66BBCB42-4AE6-A0AB-EFB5-4F10B1D156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0471479"/>
              </p:ext>
            </p:extLst>
          </p:nvPr>
        </p:nvGraphicFramePr>
        <p:xfrm>
          <a:off x="1823125" y="1694626"/>
          <a:ext cx="6355849" cy="4366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Текстово поле 13">
            <a:extLst>
              <a:ext uri="{FF2B5EF4-FFF2-40B4-BE49-F238E27FC236}">
                <a16:creationId xmlns:a16="http://schemas.microsoft.com/office/drawing/2014/main" id="{DEE0CCC0-7559-8A92-B6AA-B03AF2DFB4CF}"/>
              </a:ext>
            </a:extLst>
          </p:cNvPr>
          <p:cNvSpPr txBox="1"/>
          <p:nvPr/>
        </p:nvSpPr>
        <p:spPr>
          <a:xfrm>
            <a:off x="1703619" y="1814289"/>
            <a:ext cx="5460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/>
            <a:r>
              <a:rPr lang="ru-RU" sz="1600" b="1" kern="1200" dirty="0">
                <a:ea typeface="Calibri" panose="020F0502020204030204" pitchFamily="34" charset="0"/>
              </a:rPr>
              <a:t>Обявяване на </a:t>
            </a:r>
            <a:r>
              <a:rPr lang="ru-RU" sz="1600" b="1" kern="1200" dirty="0" err="1">
                <a:ea typeface="Calibri" panose="020F0502020204030204" pitchFamily="34" charset="0"/>
              </a:rPr>
              <a:t>покани</a:t>
            </a:r>
            <a:r>
              <a:rPr lang="ru-RU" sz="1600" b="1" kern="1200" dirty="0">
                <a:ea typeface="Calibri" panose="020F0502020204030204" pitchFamily="34" charset="0"/>
              </a:rPr>
              <a:t> и </a:t>
            </a:r>
            <a:r>
              <a:rPr lang="ru-RU" sz="1600" b="1" kern="1200" dirty="0" err="1">
                <a:ea typeface="Calibri" panose="020F0502020204030204" pitchFamily="34" charset="0"/>
              </a:rPr>
              <a:t>подаване</a:t>
            </a:r>
            <a:r>
              <a:rPr lang="ru-RU" sz="1600" kern="1200" dirty="0">
                <a:ea typeface="Calibri" panose="020F0502020204030204" pitchFamily="34" charset="0"/>
              </a:rPr>
              <a:t> на </a:t>
            </a:r>
            <a:r>
              <a:rPr lang="ru-RU" sz="1600" kern="1200" dirty="0" err="1">
                <a:ea typeface="Calibri" panose="020F0502020204030204" pitchFamily="34" charset="0"/>
              </a:rPr>
              <a:t>детайлизирани</a:t>
            </a:r>
            <a:r>
              <a:rPr lang="ru-RU" sz="1600" kern="1200" dirty="0">
                <a:ea typeface="Calibri" panose="020F0502020204030204" pitchFamily="34" charset="0"/>
              </a:rPr>
              <a:t> </a:t>
            </a:r>
            <a:r>
              <a:rPr lang="ru-RU" sz="1600" kern="1200" dirty="0" err="1">
                <a:ea typeface="Calibri" panose="020F0502020204030204" pitchFamily="34" charset="0"/>
              </a:rPr>
              <a:t>проектни</a:t>
            </a:r>
            <a:r>
              <a:rPr lang="ru-RU" sz="1600" kern="1200" dirty="0">
                <a:ea typeface="Calibri" panose="020F0502020204030204" pitchFamily="34" charset="0"/>
              </a:rPr>
              <a:t> предложения </a:t>
            </a:r>
            <a:r>
              <a:rPr lang="ru-RU" sz="1600" kern="1200" dirty="0" err="1">
                <a:ea typeface="Calibri" panose="020F0502020204030204" pitchFamily="34" charset="0"/>
              </a:rPr>
              <a:t>към</a:t>
            </a:r>
            <a:r>
              <a:rPr lang="ru-RU" sz="1600" kern="1200" dirty="0">
                <a:ea typeface="Calibri" panose="020F0502020204030204" pitchFamily="34" charset="0"/>
              </a:rPr>
              <a:t> всяка </a:t>
            </a:r>
            <a:r>
              <a:rPr lang="ru-RU" sz="1600" b="1" kern="1200" dirty="0" err="1">
                <a:ea typeface="Calibri" panose="020F0502020204030204" pitchFamily="34" charset="0"/>
              </a:rPr>
              <a:t>финансираща</a:t>
            </a:r>
            <a:r>
              <a:rPr lang="ru-RU" sz="1600" b="1" kern="1200" dirty="0">
                <a:ea typeface="Calibri" panose="020F0502020204030204" pitchFamily="34" charset="0"/>
              </a:rPr>
              <a:t> </a:t>
            </a:r>
            <a:r>
              <a:rPr lang="ru-RU" sz="1600" b="1" kern="1200" dirty="0" err="1">
                <a:ea typeface="Calibri" panose="020F0502020204030204" pitchFamily="34" charset="0"/>
              </a:rPr>
              <a:t>програма</a:t>
            </a:r>
            <a:r>
              <a:rPr lang="ru-RU" sz="1600" b="1" kern="1200" dirty="0">
                <a:ea typeface="Calibri" panose="020F0502020204030204" pitchFamily="34" charset="0"/>
              </a:rPr>
              <a:t> </a:t>
            </a:r>
          </a:p>
          <a:p>
            <a:pPr lvl="0" algn="ctr"/>
            <a:r>
              <a:rPr lang="ru-RU" sz="1400" kern="12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Calibri" panose="020F0502020204030204" pitchFamily="34" charset="0"/>
                <a:cs typeface="+mn-cs"/>
              </a:rPr>
              <a:t>(всяка </a:t>
            </a:r>
            <a:r>
              <a:rPr lang="ru-RU" sz="1400" kern="12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Calibri" panose="020F0502020204030204" pitchFamily="34" charset="0"/>
                <a:cs typeface="+mn-cs"/>
              </a:rPr>
              <a:t>програма</a:t>
            </a:r>
            <a:r>
              <a:rPr lang="ru-RU" sz="1400" kern="12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Calibri" panose="020F0502020204030204" pitchFamily="34" charset="0"/>
                <a:cs typeface="+mn-cs"/>
              </a:rPr>
              <a:t> </a:t>
            </a:r>
            <a:r>
              <a:rPr lang="ru-RU" sz="1400" kern="12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Calibri" panose="020F0502020204030204" pitchFamily="34" charset="0"/>
                <a:cs typeface="+mn-cs"/>
              </a:rPr>
              <a:t>оценява</a:t>
            </a:r>
            <a:r>
              <a:rPr lang="ru-RU" sz="1400" kern="12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Calibri" panose="020F0502020204030204" pitchFamily="34" charset="0"/>
                <a:cs typeface="+mn-cs"/>
              </a:rPr>
              <a:t> </a:t>
            </a:r>
            <a:r>
              <a:rPr lang="ru-RU" sz="1400" kern="12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Calibri" panose="020F0502020204030204" pitchFamily="34" charset="0"/>
                <a:cs typeface="+mn-cs"/>
              </a:rPr>
              <a:t>проектите</a:t>
            </a:r>
            <a:r>
              <a:rPr lang="ru-RU" sz="1400" kern="12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Calibri" panose="020F0502020204030204" pitchFamily="34" charset="0"/>
                <a:cs typeface="+mn-cs"/>
              </a:rPr>
              <a:t> от </a:t>
            </a:r>
            <a:r>
              <a:rPr lang="ru-RU" sz="1400" kern="12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Calibri" panose="020F0502020204030204" pitchFamily="34" charset="0"/>
                <a:cs typeface="+mn-cs"/>
              </a:rPr>
              <a:t>концепцията</a:t>
            </a:r>
            <a:r>
              <a:rPr lang="ru-RU" sz="1400" kern="12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Calibri" panose="020F0502020204030204" pitchFamily="34" charset="0"/>
                <a:cs typeface="+mn-cs"/>
              </a:rPr>
              <a:t> за ИТИ, </a:t>
            </a:r>
            <a:r>
              <a:rPr lang="ru-RU" sz="1400" dirty="0" err="1">
                <a:ea typeface="Calibri" panose="020F0502020204030204" pitchFamily="34" charset="0"/>
              </a:rPr>
              <a:t>попадащи</a:t>
            </a:r>
            <a:r>
              <a:rPr lang="ru-RU" sz="1400" dirty="0">
                <a:ea typeface="Calibri" panose="020F0502020204030204" pitchFamily="34" charset="0"/>
              </a:rPr>
              <a:t> в </a:t>
            </a:r>
            <a:r>
              <a:rPr lang="ru-RU" sz="1400" dirty="0" err="1">
                <a:ea typeface="Calibri" panose="020F0502020204030204" pitchFamily="34" charset="0"/>
              </a:rPr>
              <a:t>нейния</a:t>
            </a:r>
            <a:r>
              <a:rPr lang="ru-RU" sz="1400" dirty="0">
                <a:ea typeface="Calibri" panose="020F0502020204030204" pitchFamily="34" charset="0"/>
              </a:rPr>
              <a:t> обхват</a:t>
            </a:r>
            <a:r>
              <a:rPr lang="ru-RU" sz="1400" kern="12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Calibri" panose="020F0502020204030204" pitchFamily="34" charset="0"/>
                <a:cs typeface="+mn-cs"/>
              </a:rPr>
              <a:t>)</a:t>
            </a:r>
            <a:endParaRPr lang="bg-BG" sz="1400" kern="12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ea typeface="Calibri" panose="020F0502020204030204" pitchFamily="34" charset="0"/>
              <a:cs typeface="+mn-cs"/>
            </a:endParaRPr>
          </a:p>
        </p:txBody>
      </p:sp>
      <p:sp>
        <p:nvSpPr>
          <p:cNvPr id="15" name="Текстово поле 14">
            <a:extLst>
              <a:ext uri="{FF2B5EF4-FFF2-40B4-BE49-F238E27FC236}">
                <a16:creationId xmlns:a16="http://schemas.microsoft.com/office/drawing/2014/main" id="{7A665AD8-9030-03E4-3F57-DB17F48E647C}"/>
              </a:ext>
            </a:extLst>
          </p:cNvPr>
          <p:cNvSpPr txBox="1"/>
          <p:nvPr/>
        </p:nvSpPr>
        <p:spPr>
          <a:xfrm>
            <a:off x="2319799" y="3434441"/>
            <a:ext cx="51845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/>
            <a:r>
              <a:rPr lang="bg-BG" sz="1800" b="1" kern="1200" dirty="0">
                <a:ea typeface="Calibri" panose="020F0502020204030204" pitchFamily="34" charset="0"/>
              </a:rPr>
              <a:t>Подписване на договори </a:t>
            </a:r>
          </a:p>
          <a:p>
            <a:pPr marL="0" lvl="0" algn="ctr" defTabSz="914400"/>
            <a:r>
              <a:rPr lang="ru-RU" sz="1400" kern="1200" dirty="0">
                <a:ea typeface="Calibri" panose="020F0502020204030204" pitchFamily="34" charset="0"/>
              </a:rPr>
              <a:t>(всяка </a:t>
            </a:r>
            <a:r>
              <a:rPr lang="ru-RU" sz="1400" kern="1200" dirty="0" err="1">
                <a:ea typeface="Calibri" panose="020F0502020204030204" pitchFamily="34" charset="0"/>
              </a:rPr>
              <a:t>финансираща</a:t>
            </a:r>
            <a:r>
              <a:rPr lang="ru-RU" sz="1400" kern="1200" dirty="0">
                <a:ea typeface="Calibri" panose="020F0502020204030204" pitchFamily="34" charset="0"/>
              </a:rPr>
              <a:t> </a:t>
            </a:r>
            <a:r>
              <a:rPr lang="ru-RU" sz="1400" kern="1200" dirty="0" err="1">
                <a:ea typeface="Calibri" panose="020F0502020204030204" pitchFamily="34" charset="0"/>
              </a:rPr>
              <a:t>програма</a:t>
            </a:r>
            <a:r>
              <a:rPr lang="ru-RU" sz="1400" kern="1200" dirty="0">
                <a:ea typeface="Calibri" panose="020F0502020204030204" pitchFamily="34" charset="0"/>
              </a:rPr>
              <a:t> </a:t>
            </a:r>
            <a:r>
              <a:rPr lang="ru-RU" sz="1400" kern="1200" dirty="0" err="1">
                <a:ea typeface="Calibri" panose="020F0502020204030204" pitchFamily="34" charset="0"/>
              </a:rPr>
              <a:t>подписва</a:t>
            </a:r>
            <a:r>
              <a:rPr lang="ru-RU" sz="1400" kern="1200" dirty="0">
                <a:ea typeface="Calibri" panose="020F0502020204030204" pitchFamily="34" charset="0"/>
              </a:rPr>
              <a:t> отделен договор за </a:t>
            </a:r>
            <a:r>
              <a:rPr lang="ru-RU" sz="1400" kern="1200" dirty="0" err="1">
                <a:ea typeface="Calibri" panose="020F0502020204030204" pitchFamily="34" charset="0"/>
              </a:rPr>
              <a:t>проектите</a:t>
            </a:r>
            <a:r>
              <a:rPr lang="ru-RU" sz="1400" kern="1200" dirty="0">
                <a:ea typeface="Calibri" panose="020F0502020204030204" pitchFamily="34" charset="0"/>
              </a:rPr>
              <a:t>, </a:t>
            </a:r>
            <a:r>
              <a:rPr lang="ru-RU" sz="1400" kern="1200" dirty="0" err="1">
                <a:ea typeface="Calibri" panose="020F0502020204030204" pitchFamily="34" charset="0"/>
              </a:rPr>
              <a:t>попадащи</a:t>
            </a:r>
            <a:r>
              <a:rPr lang="ru-RU" sz="1400" kern="1200" dirty="0">
                <a:ea typeface="Calibri" panose="020F0502020204030204" pitchFamily="34" charset="0"/>
              </a:rPr>
              <a:t> в </a:t>
            </a:r>
            <a:r>
              <a:rPr lang="ru-RU" sz="1400" kern="1200" dirty="0" err="1">
                <a:ea typeface="Calibri" panose="020F0502020204030204" pitchFamily="34" charset="0"/>
              </a:rPr>
              <a:t>нейния</a:t>
            </a:r>
            <a:r>
              <a:rPr lang="ru-RU" sz="1400" kern="1200" dirty="0">
                <a:ea typeface="Calibri" panose="020F0502020204030204" pitchFamily="34" charset="0"/>
              </a:rPr>
              <a:t> обхват)</a:t>
            </a:r>
            <a:endParaRPr lang="bg-BG" sz="1400" kern="12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6C4FDADD-77A9-80EB-875D-828B92E8F6AC}"/>
              </a:ext>
            </a:extLst>
          </p:cNvPr>
          <p:cNvSpPr/>
          <p:nvPr/>
        </p:nvSpPr>
        <p:spPr>
          <a:xfrm>
            <a:off x="332904" y="4906289"/>
            <a:ext cx="1584176" cy="994993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7" name="Текстово поле 16">
            <a:extLst>
              <a:ext uri="{FF2B5EF4-FFF2-40B4-BE49-F238E27FC236}">
                <a16:creationId xmlns:a16="http://schemas.microsoft.com/office/drawing/2014/main" id="{A6FF0B2A-4161-81EA-B7AC-551729DEE464}"/>
              </a:ext>
            </a:extLst>
          </p:cNvPr>
          <p:cNvSpPr txBox="1"/>
          <p:nvPr/>
        </p:nvSpPr>
        <p:spPr>
          <a:xfrm>
            <a:off x="476920" y="519771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b="1" dirty="0"/>
              <a:t>Партньори в КИТИ</a:t>
            </a:r>
            <a:endParaRPr lang="bg-BG" b="1" dirty="0"/>
          </a:p>
        </p:txBody>
      </p:sp>
      <p:sp>
        <p:nvSpPr>
          <p:cNvPr id="18" name="Текстово поле 17">
            <a:extLst>
              <a:ext uri="{FF2B5EF4-FFF2-40B4-BE49-F238E27FC236}">
                <a16:creationId xmlns:a16="http://schemas.microsoft.com/office/drawing/2014/main" id="{ECAC163F-5D42-8D12-35EE-B6D213220BE4}"/>
              </a:ext>
            </a:extLst>
          </p:cNvPr>
          <p:cNvSpPr txBox="1"/>
          <p:nvPr/>
        </p:nvSpPr>
        <p:spPr>
          <a:xfrm>
            <a:off x="2875517" y="5080374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bg-BG" b="1" dirty="0">
                <a:ea typeface="Calibri" panose="020F0502020204030204" pitchFamily="34" charset="0"/>
              </a:rPr>
              <a:t>Изпълнение</a:t>
            </a:r>
            <a:r>
              <a:rPr lang="bg-BG" dirty="0">
                <a:ea typeface="Calibri" panose="020F0502020204030204" pitchFamily="34" charset="0"/>
              </a:rPr>
              <a:t> </a:t>
            </a:r>
            <a:r>
              <a:rPr lang="bg-BG" b="1" dirty="0">
                <a:ea typeface="Calibri" panose="020F0502020204030204" pitchFamily="34" charset="0"/>
              </a:rPr>
              <a:t>на проектите</a:t>
            </a:r>
            <a:r>
              <a:rPr lang="bg-BG" dirty="0">
                <a:ea typeface="Calibri" panose="020F0502020204030204" pitchFamily="34" charset="0"/>
              </a:rPr>
              <a:t>, които са част от концепцията за ИТИ, контрол, мониторинг</a:t>
            </a:r>
            <a:endParaRPr lang="bg-BG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cxnSp>
        <p:nvCxnSpPr>
          <p:cNvPr id="24" name="Съединител &quot;права стрелка&quot; 23">
            <a:extLst>
              <a:ext uri="{FF2B5EF4-FFF2-40B4-BE49-F238E27FC236}">
                <a16:creationId xmlns:a16="http://schemas.microsoft.com/office/drawing/2014/main" id="{5E3BAD4F-3E27-C850-E9E5-DB80BDDF24F7}"/>
              </a:ext>
            </a:extLst>
          </p:cNvPr>
          <p:cNvCxnSpPr>
            <a:cxnSpLocks/>
          </p:cNvCxnSpPr>
          <p:nvPr/>
        </p:nvCxnSpPr>
        <p:spPr>
          <a:xfrm flipV="1">
            <a:off x="1577150" y="3858385"/>
            <a:ext cx="734611" cy="11278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ъединител &quot;права стрелка&quot; 26">
            <a:extLst>
              <a:ext uri="{FF2B5EF4-FFF2-40B4-BE49-F238E27FC236}">
                <a16:creationId xmlns:a16="http://schemas.microsoft.com/office/drawing/2014/main" id="{59714FFF-D18F-E08D-1051-4346F82CD604}"/>
              </a:ext>
            </a:extLst>
          </p:cNvPr>
          <p:cNvCxnSpPr>
            <a:cxnSpLocks/>
            <a:stCxn id="16" idx="7"/>
          </p:cNvCxnSpPr>
          <p:nvPr/>
        </p:nvCxnSpPr>
        <p:spPr>
          <a:xfrm>
            <a:off x="1685083" y="5052002"/>
            <a:ext cx="1086717" cy="385414"/>
          </a:xfrm>
          <a:prstGeom prst="straightConnector1">
            <a:avLst/>
          </a:prstGeom>
          <a:ln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2365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/>
          <p:nvPr/>
        </p:nvSpPr>
        <p:spPr>
          <a:xfrm>
            <a:off x="5832061" y="2896358"/>
            <a:ext cx="3122529" cy="65323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Arrow Connector 8"/>
          <p:cNvCxnSpPr>
            <a:stCxn id="40" idx="3"/>
            <a:endCxn id="10" idx="1"/>
          </p:cNvCxnSpPr>
          <p:nvPr/>
        </p:nvCxnSpPr>
        <p:spPr>
          <a:xfrm flipV="1">
            <a:off x="5298883" y="1887172"/>
            <a:ext cx="518558" cy="4695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63840" y="1334783"/>
            <a:ext cx="4700248" cy="2127846"/>
          </a:xfrm>
          <a:prstGeom prst="rect">
            <a:avLst/>
          </a:prstGeom>
          <a:solidFill>
            <a:schemeClr val="bg1">
              <a:lumMod val="95000"/>
              <a:alpha val="51000"/>
            </a:schemeClr>
          </a:solidFill>
          <a:ln w="190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/>
            <a:r>
              <a:rPr lang="bg-BG" sz="1400" b="1" dirty="0">
                <a:ln w="0"/>
                <a:solidFill>
                  <a:schemeClr val="accent5">
                    <a:lumMod val="75000"/>
                  </a:schemeClr>
                </a:solidFill>
              </a:rPr>
              <a:t>ШИРОК СЪСТАВ НА РСР</a:t>
            </a:r>
            <a:endParaRPr lang="bg-BG" sz="2000" b="1" dirty="0">
              <a:ln w="0"/>
              <a:solidFill>
                <a:schemeClr val="accent5">
                  <a:lumMod val="75000"/>
                </a:schemeClr>
              </a:solidFill>
            </a:endParaRPr>
          </a:p>
          <a:p>
            <a:pPr algn="r"/>
            <a:endParaRPr lang="bg-BG" sz="1600" dirty="0"/>
          </a:p>
          <a:p>
            <a:pPr algn="r"/>
            <a:endParaRPr lang="bg-BG" sz="1600" dirty="0"/>
          </a:p>
          <a:p>
            <a:pPr algn="r"/>
            <a:endParaRPr lang="bg-BG" sz="1600" dirty="0"/>
          </a:p>
          <a:p>
            <a:pPr algn="r"/>
            <a:endParaRPr lang="bg-BG" sz="1600" dirty="0"/>
          </a:p>
          <a:p>
            <a:pPr algn="r"/>
            <a:endParaRPr lang="bg-BG" sz="1600" dirty="0"/>
          </a:p>
          <a:p>
            <a:endParaRPr lang="bg-BG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723180" y="1641743"/>
            <a:ext cx="4575703" cy="584775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bg-BG" sz="1100" b="1" dirty="0">
                <a:solidFill>
                  <a:schemeClr val="tx1"/>
                </a:solidFill>
              </a:rPr>
              <a:t>ОСНОВЕН СЪСТАВ </a:t>
            </a:r>
          </a:p>
          <a:p>
            <a:pPr lvl="0" algn="ctr"/>
            <a:r>
              <a:rPr lang="bg-BG" sz="1050" b="1" dirty="0">
                <a:solidFill>
                  <a:schemeClr val="tx1"/>
                </a:solidFill>
              </a:rPr>
              <a:t>Областни управители и кметове на общини и/или председатели на Общински съвет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9948" y="2466380"/>
            <a:ext cx="4572457" cy="415498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bg-BG" sz="1050" b="1" dirty="0">
                <a:solidFill>
                  <a:schemeClr val="tx1"/>
                </a:solidFill>
              </a:rPr>
              <a:t>П</a:t>
            </a:r>
            <a:r>
              <a:rPr lang="ru-RU" sz="1050" b="1" dirty="0">
                <a:solidFill>
                  <a:schemeClr val="tx1"/>
                </a:solidFill>
              </a:rPr>
              <a:t>редставители на НСОРБ, национално представените организации на работодателите и на работниците и служителите, висши училища</a:t>
            </a: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42787" y="2105650"/>
            <a:ext cx="338554" cy="83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+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794689" y="2542256"/>
            <a:ext cx="2755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dirty="0"/>
              <a:t>Определени с официални писма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26427" y="3135856"/>
            <a:ext cx="4572456" cy="261610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100" b="1" dirty="0">
                <a:solidFill>
                  <a:schemeClr val="tx1"/>
                </a:solidFill>
              </a:rPr>
              <a:t>П</a:t>
            </a:r>
            <a:r>
              <a:rPr lang="ru-RU" sz="1000" b="1" dirty="0">
                <a:solidFill>
                  <a:schemeClr val="tx1"/>
                </a:solidFill>
              </a:rPr>
              <a:t>редставители на </a:t>
            </a:r>
            <a:r>
              <a:rPr lang="bg-BG" sz="1000" b="1" dirty="0">
                <a:solidFill>
                  <a:schemeClr val="tx1"/>
                </a:solidFill>
              </a:rPr>
              <a:t>икономически сектор и </a:t>
            </a:r>
            <a:r>
              <a:rPr lang="ru-RU" sz="1000" b="1" dirty="0">
                <a:solidFill>
                  <a:schemeClr val="tx1"/>
                </a:solidFill>
              </a:rPr>
              <a:t>представители на ЮЛНЦ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942787" y="2761944"/>
            <a:ext cx="338554" cy="83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+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817441" y="2954898"/>
            <a:ext cx="3173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200" b="1" dirty="0"/>
              <a:t>Проведена процедура за </a:t>
            </a:r>
            <a:r>
              <a:rPr lang="ru-RU" sz="1200" b="1" dirty="0"/>
              <a:t>избор на представители за включване в състава на РСР</a:t>
            </a:r>
            <a:endParaRPr lang="bg-BG" sz="12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651493" y="3563158"/>
            <a:ext cx="4721817" cy="415498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bg-BG" sz="1100" b="1" dirty="0">
                <a:solidFill>
                  <a:schemeClr val="tx1"/>
                </a:solidFill>
              </a:rPr>
              <a:t>Наблюдатели с право на съвещателен глас по </a:t>
            </a:r>
            <a:r>
              <a:rPr lang="ru-RU" sz="1100" b="1" dirty="0">
                <a:solidFill>
                  <a:schemeClr val="tx1"/>
                </a:solidFill>
              </a:rPr>
              <a:t>чл.18, ал.13, т. 1–5:</a:t>
            </a:r>
          </a:p>
          <a:p>
            <a:pPr lvl="0" algn="ctr"/>
            <a:r>
              <a:rPr lang="ru-RU" sz="1000" dirty="0">
                <a:solidFill>
                  <a:schemeClr val="tx1"/>
                </a:solidFill>
              </a:rPr>
              <a:t>Дирекция ЦКЗ, ИА </a:t>
            </a:r>
            <a:r>
              <a:rPr lang="en-US" sz="1000" dirty="0">
                <a:solidFill>
                  <a:schemeClr val="tx1"/>
                </a:solidFill>
              </a:rPr>
              <a:t>“</a:t>
            </a:r>
            <a:r>
              <a:rPr lang="ru-RU" sz="1000" dirty="0">
                <a:solidFill>
                  <a:schemeClr val="tx1"/>
                </a:solidFill>
              </a:rPr>
              <a:t>ОСЕС</a:t>
            </a:r>
            <a:r>
              <a:rPr lang="en-US" sz="1000" dirty="0">
                <a:solidFill>
                  <a:schemeClr val="tx1"/>
                </a:solidFill>
              </a:rPr>
              <a:t>”</a:t>
            </a:r>
            <a:r>
              <a:rPr lang="ru-RU" sz="1000" dirty="0">
                <a:solidFill>
                  <a:schemeClr val="tx1"/>
                </a:solidFill>
              </a:rPr>
              <a:t> към МФ, всички министерства, НСИ, БАН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08977" y="4683645"/>
            <a:ext cx="4712595" cy="1123651"/>
          </a:xfrm>
          <a:prstGeom prst="rect">
            <a:avLst/>
          </a:prstGeom>
          <a:solidFill>
            <a:schemeClr val="bg1">
              <a:lumMod val="95000"/>
              <a:alpha val="51000"/>
            </a:schemeClr>
          </a:solidFill>
          <a:ln w="190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bg-BG"/>
            </a:defPPr>
            <a:lvl1pPr algn="ctr">
              <a:defRPr sz="1100" b="1">
                <a:ln w="0"/>
                <a:solidFill>
                  <a:schemeClr val="accent1">
                    <a:lumMod val="50000"/>
                  </a:schemeClr>
                </a:solidFill>
                <a:effectLst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bg-BG" sz="1200" dirty="0">
                <a:solidFill>
                  <a:schemeClr val="accent5">
                    <a:lumMod val="75000"/>
                  </a:schemeClr>
                </a:solidFill>
              </a:rPr>
              <a:t>ЕКСПЕРТЕН СЪСТАВ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94105" y="4976664"/>
            <a:ext cx="4554375" cy="23083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bg-BG" sz="900" b="1" dirty="0">
                <a:solidFill>
                  <a:schemeClr val="tx1"/>
                </a:solidFill>
              </a:rPr>
              <a:t>ЗВЕНО ЗА МЕДИАЦИИ </a:t>
            </a:r>
            <a:endParaRPr lang="bg-BG" sz="900" dirty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94105" y="5207734"/>
            <a:ext cx="4554374" cy="23083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bg-BG" sz="900" b="1" dirty="0">
                <a:solidFill>
                  <a:schemeClr val="tx1"/>
                </a:solidFill>
              </a:rPr>
              <a:t>ЗВЕНО ЗА ПУБЛИЧНИ КОНСУЛТАЦИИ </a:t>
            </a:r>
            <a:endParaRPr lang="bg-BG" sz="900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94106" y="5468688"/>
            <a:ext cx="4554374" cy="23083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bg-BG" sz="900" b="1" dirty="0">
                <a:solidFill>
                  <a:schemeClr val="tx1"/>
                </a:solidFill>
              </a:rPr>
              <a:t>ЗВЕНО ЗА ПРЕДВАРИТЕЛЕН ПОДБОР </a:t>
            </a:r>
            <a:endParaRPr lang="bg-BG" sz="900" dirty="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748620" y="5076134"/>
            <a:ext cx="31845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b="1" dirty="0"/>
              <a:t>Определени от кметовете на областните градове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747836" y="5368523"/>
            <a:ext cx="27455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b="1" dirty="0"/>
              <a:t>Определени от ръководителите на УО на програмите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965274" y="569870"/>
            <a:ext cx="5439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>
                <a:solidFill>
                  <a:srgbClr val="002060"/>
                </a:solidFill>
              </a:rPr>
              <a:t>СТРУКТУРА И АКТУАЛИЗИРАН СЪСТАВ НА РСР НА СЦР</a:t>
            </a:r>
            <a:endParaRPr lang="bg-BG" sz="1200" b="1" dirty="0">
              <a:solidFill>
                <a:srgbClr val="B43500"/>
              </a:solidFill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3112064" y="3988178"/>
            <a:ext cx="0" cy="299055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prstDash val="soli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V="1">
            <a:off x="5312405" y="2681821"/>
            <a:ext cx="519656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5290996" y="3266945"/>
            <a:ext cx="519656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5855595" y="3617806"/>
            <a:ext cx="2755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dirty="0"/>
              <a:t>Определени с официални писма </a:t>
            </a:r>
          </a:p>
        </p:txBody>
      </p:sp>
      <p:cxnSp>
        <p:nvCxnSpPr>
          <p:cNvPr id="71" name="Straight Arrow Connector 70"/>
          <p:cNvCxnSpPr/>
          <p:nvPr/>
        </p:nvCxnSpPr>
        <p:spPr>
          <a:xfrm flipV="1">
            <a:off x="5373311" y="3757371"/>
            <a:ext cx="519656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5245539" y="5222328"/>
            <a:ext cx="519656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V="1">
            <a:off x="5244926" y="5584342"/>
            <a:ext cx="519656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08977" y="4336890"/>
            <a:ext cx="8139487" cy="2616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100" b="1" dirty="0"/>
              <a:t>Поименен състав на членовете на РСР и на наблюдателите – определен със заповед на министъра на РРБ</a:t>
            </a:r>
            <a:endParaRPr lang="bg-BG" sz="1100" b="1" dirty="0"/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7020272" y="3894805"/>
            <a:ext cx="0" cy="382906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prstDash val="soli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4" name="Picture 33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9" y="524429"/>
            <a:ext cx="2093867" cy="46251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al 2"/>
          <p:cNvSpPr/>
          <p:nvPr/>
        </p:nvSpPr>
        <p:spPr>
          <a:xfrm>
            <a:off x="5810652" y="1584960"/>
            <a:ext cx="3122529" cy="65323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817441" y="1656339"/>
            <a:ext cx="313714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1200" b="1" dirty="0"/>
              <a:t>Проведена процедура за избор на представители на общините в РСР - НСОРБ</a:t>
            </a:r>
          </a:p>
        </p:txBody>
      </p:sp>
    </p:spTree>
    <p:extLst>
      <p:ext uri="{BB962C8B-B14F-4D97-AF65-F5344CB8AC3E}">
        <p14:creationId xmlns:p14="http://schemas.microsoft.com/office/powerpoint/2010/main" val="406686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84641" y="396371"/>
            <a:ext cx="646331" cy="506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bg-BG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pPr lvl="1" algn="ctr">
              <a:lnSpc>
                <a:spcPct val="150000"/>
              </a:lnSpc>
            </a:pPr>
            <a:endParaRPr lang="bg-BG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1619672" y="2108957"/>
            <a:ext cx="6676297" cy="1936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ctr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bg-BG" sz="1600" dirty="0"/>
              <a:t>свиква и ръководи заседанията на РСР;</a:t>
            </a:r>
            <a:r>
              <a:rPr lang="bg-BG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285750" indent="-285750" algn="just" fontAlgn="ctr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bg-BG" sz="1600" dirty="0"/>
              <a:t>организира и контролира изпълнението на решенията на РСР и информира съответните компетентни органи за решенията, отнасящи се до тяхната дейност;</a:t>
            </a:r>
          </a:p>
          <a:p>
            <a:pPr marL="285750" indent="-285750" algn="just" fontAlgn="ctr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bg-BG" sz="1600" dirty="0"/>
              <a:t>изпраща на министъра на РРБ становища по изпълнението и въздействието на програмите с отношение към развитието на региона;</a:t>
            </a:r>
          </a:p>
          <a:p>
            <a:pPr marL="285750" indent="-285750" algn="just" fontAlgn="ctr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bg-BG" sz="1600" dirty="0"/>
              <a:t>други, съгласно Правилника за прилагане на ЗРР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51083" y="1484784"/>
            <a:ext cx="6570116" cy="368885"/>
          </a:xfrm>
          <a:prstGeom prst="roundRect">
            <a:avLst/>
          </a:prstGeom>
          <a:solidFill>
            <a:schemeClr val="accent2">
              <a:alpha val="5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indent="733425" fontAlgn="ctr">
              <a:lnSpc>
                <a:spcPct val="107000"/>
              </a:lnSpc>
            </a:pPr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          Председател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537712" y="4254589"/>
            <a:ext cx="6558285" cy="322776"/>
          </a:xfrm>
          <a:prstGeom prst="roundRect">
            <a:avLst/>
          </a:prstGeom>
          <a:solidFill>
            <a:schemeClr val="accent2">
              <a:lumMod val="40000"/>
              <a:lumOff val="60000"/>
              <a:alpha val="5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bg-BG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Заместник - председател</a:t>
            </a:r>
          </a:p>
        </p:txBody>
      </p:sp>
      <p:cxnSp>
        <p:nvCxnSpPr>
          <p:cNvPr id="30" name="Elbow Connector 29"/>
          <p:cNvCxnSpPr>
            <a:stCxn id="7" idx="1"/>
          </p:cNvCxnSpPr>
          <p:nvPr/>
        </p:nvCxnSpPr>
        <p:spPr>
          <a:xfrm rot="10800000" flipV="1">
            <a:off x="971599" y="1669227"/>
            <a:ext cx="579484" cy="1228064"/>
          </a:xfrm>
          <a:prstGeom prst="bentConnector2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3" idx="1"/>
          </p:cNvCxnSpPr>
          <p:nvPr/>
        </p:nvCxnSpPr>
        <p:spPr>
          <a:xfrm rot="10800000">
            <a:off x="946398" y="3030991"/>
            <a:ext cx="591314" cy="1384986"/>
          </a:xfrm>
          <a:prstGeom prst="bentConnector2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74752" y="2581570"/>
            <a:ext cx="970029" cy="725592"/>
          </a:xfrm>
          <a:prstGeom prst="rect">
            <a:avLst/>
          </a:prstGeom>
          <a:ln w="190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bg-BG" sz="1400" b="1" dirty="0"/>
              <a:t>Мандат </a:t>
            </a:r>
          </a:p>
          <a:p>
            <a:pPr algn="ctr"/>
            <a:r>
              <a:rPr lang="bg-BG" sz="1400" b="1" dirty="0"/>
              <a:t>4 години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619672" y="5725884"/>
            <a:ext cx="6476325" cy="3694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bg-BG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Служителите на териториалното звено на МРРБ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589997" y="4842363"/>
            <a:ext cx="2581249" cy="3400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Секретар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559073" y="4841167"/>
            <a:ext cx="3536924" cy="33771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началник на </a:t>
            </a:r>
            <a:r>
              <a:rPr lang="ru-RU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териториалното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звено на МРРБ </a:t>
            </a:r>
            <a:endParaRPr lang="bg-BG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5" name="Elbow Connector 24"/>
          <p:cNvCxnSpPr>
            <a:stCxn id="23" idx="1"/>
            <a:endCxn id="29" idx="0"/>
          </p:cNvCxnSpPr>
          <p:nvPr/>
        </p:nvCxnSpPr>
        <p:spPr>
          <a:xfrm rot="10800000" flipV="1">
            <a:off x="897981" y="5012389"/>
            <a:ext cx="692017" cy="198398"/>
          </a:xfrm>
          <a:prstGeom prst="bentConnector2">
            <a:avLst/>
          </a:prstGeom>
          <a:ln w="19050">
            <a:solidFill>
              <a:schemeClr val="bg2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3" idx="3"/>
            <a:endCxn id="24" idx="1"/>
          </p:cNvCxnSpPr>
          <p:nvPr/>
        </p:nvCxnSpPr>
        <p:spPr>
          <a:xfrm flipV="1">
            <a:off x="4171246" y="5010026"/>
            <a:ext cx="387827" cy="2363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29" idx="2"/>
          </p:cNvCxnSpPr>
          <p:nvPr/>
        </p:nvCxnSpPr>
        <p:spPr>
          <a:xfrm rot="16200000" flipH="1">
            <a:off x="1162740" y="5444498"/>
            <a:ext cx="192172" cy="721692"/>
          </a:xfrm>
          <a:prstGeom prst="bentConnector2">
            <a:avLst/>
          </a:prstGeom>
          <a:ln w="1905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360297" y="5210787"/>
            <a:ext cx="1075365" cy="49847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200" b="1" dirty="0"/>
              <a:t>подпомаган от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796963" y="426645"/>
            <a:ext cx="22552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bg-BG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bg-BG" sz="2000" b="1" dirty="0"/>
              <a:t>СТРУКТУРА НА РСР</a:t>
            </a:r>
          </a:p>
        </p:txBody>
      </p:sp>
      <p:pic>
        <p:nvPicPr>
          <p:cNvPr id="31" name="Picture 30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9" y="524429"/>
            <a:ext cx="2093867" cy="4625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4723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39A8C75-EB4B-45C7-9890-1446F0378A31}"/>
              </a:ext>
            </a:extLst>
          </p:cNvPr>
          <p:cNvSpPr txBox="1">
            <a:spLocks/>
          </p:cNvSpPr>
          <p:nvPr/>
        </p:nvSpPr>
        <p:spPr>
          <a:xfrm>
            <a:off x="899592" y="1899523"/>
            <a:ext cx="6950596" cy="223224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None/>
            </a:pPr>
            <a:r>
              <a:rPr lang="ru-RU" sz="3200" b="1" dirty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en-US" sz="3200" b="1" dirty="0">
              <a:solidFill>
                <a:srgbClr val="003399"/>
              </a:solidFill>
              <a:cs typeface="Arial" pitchFamily="34" charset="0"/>
            </a:endParaRPr>
          </a:p>
          <a:p>
            <a:pPr marL="0" indent="0" algn="ctr">
              <a:spcAft>
                <a:spcPts val="1200"/>
              </a:spcAft>
              <a:buNone/>
            </a:pPr>
            <a:endParaRPr lang="en-US" sz="3200" b="1" dirty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3568" y="1608677"/>
            <a:ext cx="8120319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/>
              <a:t>ОСНОВНИ ФУНКЦИИ И ОТГОВОРНОСТИ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300" dirty="0"/>
              <a:t>Обсъждане и одобряване на проекта на Интегрирана териториална стратегия за развитие на региона /ИТСР/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300" dirty="0"/>
              <a:t>Функции по управление, координиране, наблюдение и контрол на изпълнението на ИТСР 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300" dirty="0"/>
              <a:t>Участие в процеса на подбор на концепции за интегрирани териториални инвестиции /ИТИ/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300" dirty="0"/>
              <a:t>Разглеждане и обсъждане на въпроси, които имат отношение към развитието на региона за планиране от ниво 2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300" dirty="0"/>
              <a:t>Предоставяне на писма за подкрепа във връзка с участието на български партньори в проекти по програмите за ТГС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300" dirty="0"/>
          </a:p>
        </p:txBody>
      </p:sp>
      <p:sp>
        <p:nvSpPr>
          <p:cNvPr id="8" name="TextBox 7"/>
          <p:cNvSpPr txBox="1"/>
          <p:nvPr/>
        </p:nvSpPr>
        <p:spPr>
          <a:xfrm>
            <a:off x="995521" y="987633"/>
            <a:ext cx="762144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bg-BG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bg-BG" sz="2000" b="1" dirty="0"/>
              <a:t>РЕГИОНАЛЕН СЪВЕТ ЗА РАЗВИТИЕ НА СЕВЕРЕН ЦЕНТРАЛЕН РЕГИОН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223351" y="4265863"/>
            <a:ext cx="545657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bg-BG" sz="1200" b="1" dirty="0"/>
              <a:t>Р</a:t>
            </a:r>
            <a:r>
              <a:rPr lang="ru-RU" sz="1200" b="1" dirty="0"/>
              <a:t>едовни</a:t>
            </a:r>
            <a:r>
              <a:rPr lang="ru-RU" sz="1200" dirty="0"/>
              <a:t> </a:t>
            </a:r>
            <a:r>
              <a:rPr lang="ru-RU" sz="1200" b="1" dirty="0"/>
              <a:t>заседания</a:t>
            </a:r>
            <a:r>
              <a:rPr lang="ru-RU" sz="1200" dirty="0"/>
              <a:t> по покана на Председателя на </a:t>
            </a:r>
            <a:r>
              <a:rPr lang="ru-RU" sz="1200" dirty="0" err="1"/>
              <a:t>съвета</a:t>
            </a:r>
            <a:r>
              <a:rPr lang="ru-RU" sz="1200" dirty="0"/>
              <a:t>, по искане на поне една трета от членовете или по искане на министъра на РРБ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200" dirty="0"/>
              <a:t>Заседанията на РСР могат да се провеждат </a:t>
            </a:r>
            <a:r>
              <a:rPr lang="ru-RU" sz="1200" b="1" dirty="0"/>
              <a:t>присъствено</a:t>
            </a:r>
            <a:r>
              <a:rPr lang="ru-RU" sz="1200" dirty="0"/>
              <a:t>, чрез </a:t>
            </a:r>
            <a:r>
              <a:rPr lang="ru-RU" sz="1200" b="1" dirty="0"/>
              <a:t>писмена неприсъствена процедура </a:t>
            </a:r>
            <a:r>
              <a:rPr lang="ru-RU" sz="1200" dirty="0"/>
              <a:t>за вземане на решения или </a:t>
            </a:r>
            <a:r>
              <a:rPr lang="ru-RU" sz="1200" b="1" dirty="0"/>
              <a:t>дистанционно</a:t>
            </a:r>
            <a:r>
              <a:rPr lang="ru-RU" sz="1200" dirty="0"/>
              <a:t> чрез провеждане на видеоконферетна среща</a:t>
            </a:r>
            <a:endParaRPr lang="bg-BG" sz="1200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1"/>
          <a:stretch/>
        </p:blipFill>
        <p:spPr>
          <a:xfrm>
            <a:off x="683568" y="4210957"/>
            <a:ext cx="2147128" cy="2019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537876"/>
            <a:ext cx="2093867" cy="46251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Notched Right Arrow 10"/>
          <p:cNvSpPr/>
          <p:nvPr/>
        </p:nvSpPr>
        <p:spPr>
          <a:xfrm>
            <a:off x="3761328" y="5897551"/>
            <a:ext cx="584867" cy="339053"/>
          </a:xfrm>
          <a:prstGeom prst="notched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47173" y="5943919"/>
            <a:ext cx="3797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dirty="0"/>
              <a:t>Приети Вътрешни правила за работата на РСР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30434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7784" y="590619"/>
            <a:ext cx="49385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bg-BG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bg-BG" b="1" dirty="0"/>
              <a:t>СПЕЦИФИЧНИ ФУНКЦИИ И ОТГОВОРНОСТИ НА </a:t>
            </a:r>
          </a:p>
          <a:p>
            <a:pPr algn="ctr">
              <a:lnSpc>
                <a:spcPct val="150000"/>
              </a:lnSpc>
            </a:pPr>
            <a:r>
              <a:rPr lang="bg-BG" b="1" dirty="0"/>
              <a:t>РСР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9265" y="2070867"/>
            <a:ext cx="762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Основният състав има право на глас при вземане на всички решения свързани с региона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46" y="1999177"/>
            <a:ext cx="543182" cy="54318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46" y="2754851"/>
            <a:ext cx="543182" cy="54318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149265" y="2857165"/>
            <a:ext cx="7628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Широкият състав участва в предварителния подбор на концепции за ИТИ в РСР </a:t>
            </a:r>
          </a:p>
        </p:txBody>
      </p:sp>
      <p:cxnSp>
        <p:nvCxnSpPr>
          <p:cNvPr id="17" name="Elbow Connector 16"/>
          <p:cNvCxnSpPr/>
          <p:nvPr/>
        </p:nvCxnSpPr>
        <p:spPr>
          <a:xfrm>
            <a:off x="1285637" y="3377704"/>
            <a:ext cx="648072" cy="288032"/>
          </a:xfrm>
          <a:prstGeom prst="bentConnector3">
            <a:avLst>
              <a:gd name="adj1" fmla="val 685"/>
            </a:avLst>
          </a:prstGeom>
          <a:ln>
            <a:solidFill>
              <a:srgbClr val="8DA3CB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963298" y="3441986"/>
            <a:ext cx="6633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Индивидуална оценка </a:t>
            </a:r>
            <a:r>
              <a:rPr lang="ru-RU" sz="1600" dirty="0"/>
              <a:t>на концепциите за ИТИ, успешно преминали оценка от експертния състав на РСР</a:t>
            </a:r>
          </a:p>
        </p:txBody>
      </p:sp>
      <p:cxnSp>
        <p:nvCxnSpPr>
          <p:cNvPr id="30" name="Elbow Connector 29"/>
          <p:cNvCxnSpPr/>
          <p:nvPr/>
        </p:nvCxnSpPr>
        <p:spPr>
          <a:xfrm>
            <a:off x="1566325" y="4024874"/>
            <a:ext cx="648072" cy="288032"/>
          </a:xfrm>
          <a:prstGeom prst="bentConnector3">
            <a:avLst>
              <a:gd name="adj1" fmla="val 685"/>
            </a:avLst>
          </a:prstGeom>
          <a:ln>
            <a:solidFill>
              <a:srgbClr val="8DA3CB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232148" y="4072624"/>
            <a:ext cx="6732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Участие в </a:t>
            </a:r>
            <a:r>
              <a:rPr lang="ru-RU" sz="1600" b="1" dirty="0"/>
              <a:t>дискусиите и с право на глас </a:t>
            </a:r>
            <a:r>
              <a:rPr lang="ru-RU" sz="1600" dirty="0"/>
              <a:t>при разглеждане и финално гласуване на приоритизираните концепции за ИТИ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66" y="5051005"/>
            <a:ext cx="1160137" cy="75534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932287" y="5136287"/>
            <a:ext cx="7001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Ако някой от членовете на широкия състав на РСР участва като партньор в концепция за ИТИ, той няма право да я </a:t>
            </a:r>
            <a:r>
              <a:rPr lang="ru-RU" sz="1600" b="1" dirty="0" err="1"/>
              <a:t>оценява</a:t>
            </a:r>
            <a:endParaRPr lang="ru-RU" sz="1600" b="1" dirty="0"/>
          </a:p>
        </p:txBody>
      </p:sp>
      <p:pic>
        <p:nvPicPr>
          <p:cNvPr id="16" name="Picture 15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9" y="524429"/>
            <a:ext cx="2093867" cy="4625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5237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own Arrow 26"/>
          <p:cNvSpPr/>
          <p:nvPr/>
        </p:nvSpPr>
        <p:spPr>
          <a:xfrm>
            <a:off x="1691680" y="2027474"/>
            <a:ext cx="93005" cy="247944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5" name="TextBox 4"/>
          <p:cNvSpPr txBox="1"/>
          <p:nvPr/>
        </p:nvSpPr>
        <p:spPr>
          <a:xfrm>
            <a:off x="3297744" y="563761"/>
            <a:ext cx="49345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bg-BG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bg-BG" sz="2000" b="1" dirty="0"/>
              <a:t>ФУНКЦИИ НА ЕКСПЕРТЕН СЪСТАВ КЪМ РСР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9454" y="1567147"/>
            <a:ext cx="8044993" cy="46166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bg-BG" sz="1300" b="1" dirty="0">
                <a:solidFill>
                  <a:schemeClr val="tx1"/>
                </a:solidFill>
              </a:rPr>
              <a:t>		</a:t>
            </a:r>
            <a:r>
              <a:rPr lang="bg-BG" b="1" dirty="0">
                <a:solidFill>
                  <a:schemeClr val="tx1"/>
                </a:solidFill>
              </a:rPr>
              <a:t>              Е К С П Е Р Т Е Н    С Ъ С Т А 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9525" y="2297497"/>
            <a:ext cx="2335497" cy="46166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bg-BG" sz="1200" b="1" dirty="0">
                <a:solidFill>
                  <a:schemeClr val="tx1"/>
                </a:solidFill>
              </a:rPr>
              <a:t>ЗВЕНО ЗА </a:t>
            </a:r>
          </a:p>
          <a:p>
            <a:pPr algn="ctr"/>
            <a:r>
              <a:rPr lang="bg-BG" sz="1200" b="1" dirty="0">
                <a:solidFill>
                  <a:schemeClr val="tx1"/>
                </a:solidFill>
              </a:rPr>
              <a:t>ПУБЛИЧНИ КОНСУЛТАЦИИ </a:t>
            </a:r>
            <a:endParaRPr lang="bg-BG" sz="12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2297497"/>
            <a:ext cx="2520279" cy="4616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bg-BG" sz="1200" b="1" dirty="0">
                <a:solidFill>
                  <a:schemeClr val="tx1"/>
                </a:solidFill>
              </a:rPr>
              <a:t>ЗВЕНО ЗА </a:t>
            </a:r>
          </a:p>
          <a:p>
            <a:pPr algn="ctr"/>
            <a:r>
              <a:rPr lang="bg-BG" sz="1200" b="1" dirty="0">
                <a:solidFill>
                  <a:schemeClr val="tx1"/>
                </a:solidFill>
              </a:rPr>
              <a:t>ПРЕДВАРИТЕЛЕН ПОДБОР </a:t>
            </a:r>
            <a:endParaRPr lang="bg-BG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9454" y="2755199"/>
            <a:ext cx="2450462" cy="2677656"/>
          </a:xfrm>
          <a:prstGeom prst="rect">
            <a:avLst/>
          </a:prstGeom>
          <a:ln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b="1" dirty="0"/>
              <a:t>координация и съдействие за сформирането на партньорство </a:t>
            </a:r>
            <a:r>
              <a:rPr lang="ru-RU" sz="1200" dirty="0"/>
              <a:t>между заинтересованите страни;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/>
              <a:t>подпомага комуникацията между потенциалните партньори чрез </a:t>
            </a:r>
            <a:r>
              <a:rPr lang="ru-RU" sz="1200" b="1" dirty="0"/>
              <a:t>разяснителни кампании и информационни дейности</a:t>
            </a:r>
            <a:r>
              <a:rPr lang="ru-RU" sz="1200" dirty="0"/>
              <a:t>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/>
              <a:t>отговаря за </a:t>
            </a:r>
            <a:r>
              <a:rPr lang="ru-RU" sz="1200" b="1" dirty="0"/>
              <a:t>информационната стратегия на регионалния съвет за развитие</a:t>
            </a:r>
            <a:r>
              <a:rPr lang="ru-RU" sz="1200" dirty="0"/>
              <a:t>;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/>
              <a:t>изготвя </a:t>
            </a:r>
            <a:r>
              <a:rPr lang="ru-RU" sz="1200" b="1" dirty="0"/>
              <a:t>доклад</a:t>
            </a:r>
            <a:r>
              <a:rPr lang="ru-RU" sz="1200" dirty="0"/>
              <a:t> за </a:t>
            </a:r>
            <a:r>
              <a:rPr lang="ru-RU" sz="1200" dirty="0" err="1"/>
              <a:t>дейността</a:t>
            </a:r>
            <a:r>
              <a:rPr lang="ru-RU" sz="1200" dirty="0"/>
              <a:t> си</a:t>
            </a:r>
            <a:endParaRPr lang="en-US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sz="1200" dirty="0"/>
          </a:p>
        </p:txBody>
      </p:sp>
      <p:sp>
        <p:nvSpPr>
          <p:cNvPr id="17" name="Rectangle 16"/>
          <p:cNvSpPr/>
          <p:nvPr/>
        </p:nvSpPr>
        <p:spPr>
          <a:xfrm>
            <a:off x="3429525" y="2774920"/>
            <a:ext cx="2335497" cy="2631490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bg-BG" sz="1100" dirty="0"/>
              <a:t>организира и провежда традиционни и иновативни форми на </a:t>
            </a:r>
            <a:r>
              <a:rPr lang="bg-BG" sz="1100" b="1" dirty="0"/>
              <a:t>обществени консултации, представяния, публични събития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bg-BG" sz="1100" dirty="0"/>
              <a:t>изготвя </a:t>
            </a:r>
            <a:r>
              <a:rPr lang="bg-BG" sz="1100" b="1" dirty="0"/>
              <a:t>график и програма </a:t>
            </a:r>
            <a:r>
              <a:rPr lang="bg-BG" sz="1100" dirty="0"/>
              <a:t>за провеждането им; 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bg-BG" sz="1100" dirty="0"/>
              <a:t>при постъпили предложения за промяна в концепциите, уведомява партньорствата;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bg-BG" sz="1100" dirty="0"/>
              <a:t>изготвя </a:t>
            </a:r>
            <a:r>
              <a:rPr lang="bg-BG" sz="1100" b="1" dirty="0"/>
              <a:t>доклад</a:t>
            </a:r>
            <a:r>
              <a:rPr lang="bg-BG" sz="1100" dirty="0"/>
              <a:t> за резултатите от проведените обществени консултации и </a:t>
            </a:r>
            <a:r>
              <a:rPr lang="bg-BG" sz="1100" b="1" dirty="0"/>
              <a:t>оценява степента на обществената подкрепа </a:t>
            </a:r>
            <a:r>
              <a:rPr lang="bg-BG" sz="1100" dirty="0"/>
              <a:t>на всяка една концепция за ИТИ</a:t>
            </a:r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559455" y="2276872"/>
            <a:ext cx="2450461" cy="46166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bg-BG" sz="1200" b="1" dirty="0">
                <a:solidFill>
                  <a:schemeClr val="tx1"/>
                </a:solidFill>
              </a:rPr>
              <a:t>ЗВЕНО ЗА </a:t>
            </a:r>
          </a:p>
          <a:p>
            <a:pPr algn="ctr"/>
            <a:r>
              <a:rPr lang="bg-BG" sz="1200" b="1" dirty="0">
                <a:solidFill>
                  <a:schemeClr val="tx1"/>
                </a:solidFill>
              </a:rPr>
              <a:t>МЕДИАЦИИ </a:t>
            </a:r>
            <a:endParaRPr lang="bg-BG" sz="1200" dirty="0">
              <a:solidFill>
                <a:schemeClr val="tx1"/>
              </a:solidFill>
            </a:endParaRPr>
          </a:p>
        </p:txBody>
      </p:sp>
      <p:sp>
        <p:nvSpPr>
          <p:cNvPr id="29" name="Down Arrow 28"/>
          <p:cNvSpPr/>
          <p:nvPr/>
        </p:nvSpPr>
        <p:spPr>
          <a:xfrm>
            <a:off x="7286209" y="2027474"/>
            <a:ext cx="93005" cy="247944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0" name="Down Arrow 29"/>
          <p:cNvSpPr/>
          <p:nvPr/>
        </p:nvSpPr>
        <p:spPr>
          <a:xfrm>
            <a:off x="4526756" y="2027474"/>
            <a:ext cx="93005" cy="247944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16" name="Picture 1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9" y="524429"/>
            <a:ext cx="2093867" cy="46251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16">
            <a:extLst>
              <a:ext uri="{FF2B5EF4-FFF2-40B4-BE49-F238E27FC236}">
                <a16:creationId xmlns:a16="http://schemas.microsoft.com/office/drawing/2014/main" id="{7E0412F5-666E-7DD8-507E-FE03FEA56D86}"/>
              </a:ext>
            </a:extLst>
          </p:cNvPr>
          <p:cNvSpPr/>
          <p:nvPr/>
        </p:nvSpPr>
        <p:spPr>
          <a:xfrm>
            <a:off x="6084168" y="2780928"/>
            <a:ext cx="2520279" cy="2677656"/>
          </a:xfrm>
          <a:prstGeom prst="rect">
            <a:avLst/>
          </a:prstGeom>
          <a:ln>
            <a:solidFill>
              <a:srgbClr val="6A88A7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err="1"/>
              <a:t>извършва</a:t>
            </a:r>
            <a:r>
              <a:rPr lang="ru-RU" sz="1200" dirty="0"/>
              <a:t> </a:t>
            </a:r>
            <a:r>
              <a:rPr lang="ru-RU" sz="1200" b="1" dirty="0"/>
              <a:t>оценка за административно </a:t>
            </a:r>
            <a:r>
              <a:rPr lang="ru-RU" sz="1200" b="1" dirty="0" err="1"/>
              <a:t>съответствие</a:t>
            </a:r>
            <a:r>
              <a:rPr lang="ru-RU" sz="1200" b="1" dirty="0"/>
              <a:t> и </a:t>
            </a:r>
            <a:r>
              <a:rPr lang="ru-RU" sz="1200" b="1" dirty="0" err="1"/>
              <a:t>допустимост</a:t>
            </a:r>
            <a:r>
              <a:rPr lang="ru-RU" sz="1200" b="1" dirty="0"/>
              <a:t> </a:t>
            </a:r>
            <a:r>
              <a:rPr lang="ru-RU" sz="1200" dirty="0"/>
              <a:t>на </a:t>
            </a:r>
            <a:r>
              <a:rPr lang="ru-RU" sz="1200" dirty="0" err="1"/>
              <a:t>концепциите</a:t>
            </a:r>
            <a:r>
              <a:rPr lang="ru-RU" sz="1200" dirty="0"/>
              <a:t> за ИТИ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err="1"/>
              <a:t>извършва</a:t>
            </a:r>
            <a:r>
              <a:rPr lang="ru-RU" sz="1200" dirty="0"/>
              <a:t> </a:t>
            </a:r>
            <a:r>
              <a:rPr lang="ru-RU" sz="1200" b="1" dirty="0"/>
              <a:t>оценка на </a:t>
            </a:r>
            <a:r>
              <a:rPr lang="ru-RU" sz="1200" b="1" dirty="0" err="1"/>
              <a:t>качеството</a:t>
            </a:r>
            <a:r>
              <a:rPr lang="ru-RU" sz="1200" dirty="0"/>
              <a:t> на </a:t>
            </a:r>
            <a:r>
              <a:rPr lang="ru-RU" sz="1200" dirty="0" err="1"/>
              <a:t>концепциите</a:t>
            </a:r>
            <a:r>
              <a:rPr lang="ru-RU" sz="1200" dirty="0"/>
              <a:t> за ИТИ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err="1"/>
              <a:t>изготвя</a:t>
            </a:r>
            <a:r>
              <a:rPr lang="ru-RU" sz="1200" dirty="0"/>
              <a:t> </a:t>
            </a:r>
            <a:r>
              <a:rPr lang="ru-RU" sz="1200" b="1" dirty="0"/>
              <a:t>доклад</a:t>
            </a:r>
            <a:r>
              <a:rPr lang="ru-RU" sz="1200" dirty="0"/>
              <a:t> за </a:t>
            </a:r>
            <a:r>
              <a:rPr lang="ru-RU" sz="1200" dirty="0" err="1"/>
              <a:t>проведената</a:t>
            </a:r>
            <a:r>
              <a:rPr lang="ru-RU" sz="1200" dirty="0"/>
              <a:t> процедура и </a:t>
            </a:r>
            <a:r>
              <a:rPr lang="ru-RU" sz="1200" dirty="0" err="1"/>
              <a:t>списък</a:t>
            </a:r>
            <a:r>
              <a:rPr lang="ru-RU" sz="1200" dirty="0"/>
              <a:t> с </a:t>
            </a:r>
            <a:r>
              <a:rPr lang="ru-RU" sz="1200" dirty="0" err="1"/>
              <a:t>концепциите</a:t>
            </a:r>
            <a:r>
              <a:rPr lang="ru-RU" sz="1200" dirty="0"/>
              <a:t> за ИТИ с </a:t>
            </a:r>
            <a:r>
              <a:rPr lang="ru-RU" sz="1200" dirty="0" err="1"/>
              <a:t>получените</a:t>
            </a:r>
            <a:r>
              <a:rPr lang="ru-RU" sz="1200" dirty="0"/>
              <a:t> от </a:t>
            </a:r>
            <a:r>
              <a:rPr lang="ru-RU" sz="1200" dirty="0" err="1"/>
              <a:t>тях</a:t>
            </a:r>
            <a:r>
              <a:rPr lang="ru-RU" sz="1200" dirty="0"/>
              <a:t> точки на </a:t>
            </a:r>
            <a:r>
              <a:rPr lang="ru-RU" sz="1200" dirty="0" err="1"/>
              <a:t>етапа</a:t>
            </a:r>
            <a:r>
              <a:rPr lang="ru-RU" sz="1200" dirty="0"/>
              <a:t> на оценка на </a:t>
            </a:r>
            <a:r>
              <a:rPr lang="ru-RU" sz="1200" dirty="0" err="1"/>
              <a:t>качеството</a:t>
            </a:r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err="1"/>
              <a:t>оформя</a:t>
            </a:r>
            <a:r>
              <a:rPr lang="ru-RU" sz="1200" dirty="0"/>
              <a:t> </a:t>
            </a:r>
            <a:r>
              <a:rPr lang="ru-RU" sz="1200" b="1" dirty="0" err="1"/>
              <a:t>окончателния</a:t>
            </a:r>
            <a:r>
              <a:rPr lang="ru-RU" sz="1200" b="1" dirty="0"/>
              <a:t> </a:t>
            </a:r>
            <a:r>
              <a:rPr lang="ru-RU" sz="1200" b="1" dirty="0" err="1"/>
              <a:t>списък</a:t>
            </a:r>
            <a:r>
              <a:rPr lang="ru-RU" sz="1200" b="1" dirty="0"/>
              <a:t> </a:t>
            </a:r>
            <a:r>
              <a:rPr lang="ru-RU" sz="1200" dirty="0"/>
              <a:t>с </a:t>
            </a:r>
            <a:r>
              <a:rPr lang="ru-RU" sz="1200" dirty="0" err="1"/>
              <a:t>класирани</a:t>
            </a:r>
            <a:r>
              <a:rPr lang="ru-RU" sz="1200" dirty="0"/>
              <a:t> концепции /ТЗ на МРРБ/</a:t>
            </a:r>
            <a:endParaRPr lang="bg-BG" sz="1200" dirty="0"/>
          </a:p>
        </p:txBody>
      </p:sp>
    </p:spTree>
    <p:extLst>
      <p:ext uri="{BB962C8B-B14F-4D97-AF65-F5344CB8AC3E}">
        <p14:creationId xmlns:p14="http://schemas.microsoft.com/office/powerpoint/2010/main" val="496203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/>
          <p:cNvSpPr/>
          <p:nvPr/>
        </p:nvSpPr>
        <p:spPr>
          <a:xfrm>
            <a:off x="293058" y="1916376"/>
            <a:ext cx="1299818" cy="415001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67" name="Rectangle 66"/>
          <p:cNvSpPr/>
          <p:nvPr/>
        </p:nvSpPr>
        <p:spPr>
          <a:xfrm>
            <a:off x="274440" y="2611788"/>
            <a:ext cx="1336475" cy="1361250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29" name="Rectangle: Top Corners Rounded 11">
            <a:extLst>
              <a:ext uri="{FF2B5EF4-FFF2-40B4-BE49-F238E27FC236}">
                <a16:creationId xmlns:a16="http://schemas.microsoft.com/office/drawing/2014/main" id="{57E24130-A47F-4FE5-8FBF-1E9ACF159C16}"/>
              </a:ext>
            </a:extLst>
          </p:cNvPr>
          <p:cNvSpPr/>
          <p:nvPr/>
        </p:nvSpPr>
        <p:spPr>
          <a:xfrm rot="5400000">
            <a:off x="4819213" y="-963073"/>
            <a:ext cx="559097" cy="6301163"/>
          </a:xfrm>
          <a:prstGeom prst="round2SameRec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bg-BG" dirty="0"/>
          </a:p>
        </p:txBody>
      </p:sp>
      <p:sp>
        <p:nvSpPr>
          <p:cNvPr id="49" name="Rectangle: Top Corners Rounded 6">
            <a:extLst>
              <a:ext uri="{FF2B5EF4-FFF2-40B4-BE49-F238E27FC236}">
                <a16:creationId xmlns:a16="http://schemas.microsoft.com/office/drawing/2014/main" id="{C3590EBE-C272-4EB4-BBF6-D4A6A749E2E3}"/>
              </a:ext>
            </a:extLst>
          </p:cNvPr>
          <p:cNvSpPr txBox="1"/>
          <p:nvPr/>
        </p:nvSpPr>
        <p:spPr>
          <a:xfrm>
            <a:off x="1926312" y="1970597"/>
            <a:ext cx="6243085" cy="4547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1120" tIns="6350" rIns="6350" bIns="6350" numCol="1" spcCol="1270" anchor="ctr" anchorCtr="0">
            <a:noAutofit/>
          </a:bodyPr>
          <a:lstStyle/>
          <a:p>
            <a:pPr marL="0" lvl="1" algn="ctr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bg-BG" sz="1400" dirty="0">
                <a:ea typeface="Calibri" panose="020F0502020204030204" pitchFamily="34" charset="0"/>
              </a:rPr>
              <a:t>Проведени </a:t>
            </a:r>
            <a:r>
              <a:rPr lang="bg-BG" sz="1400" b="1" dirty="0">
                <a:ea typeface="Calibri" panose="020F0502020204030204" pitchFamily="34" charset="0"/>
              </a:rPr>
              <a:t>срещи, дискусии и консултации </a:t>
            </a:r>
            <a:r>
              <a:rPr lang="bg-BG" sz="1400" dirty="0">
                <a:ea typeface="Calibri" panose="020F0502020204030204" pitchFamily="34" charset="0"/>
              </a:rPr>
              <a:t>със заинтересовани страни:</a:t>
            </a:r>
          </a:p>
          <a:p>
            <a:pPr marL="0" lvl="1" algn="ctr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bg-BG" sz="1400" dirty="0">
                <a:ea typeface="Calibri" panose="020F0502020204030204" pitchFamily="34" charset="0"/>
              </a:rPr>
              <a:t>Общо </a:t>
            </a:r>
            <a:r>
              <a:rPr lang="bg-BG" sz="1400" b="1" dirty="0">
                <a:ea typeface="Calibri" panose="020F0502020204030204" pitchFamily="34" charset="0"/>
              </a:rPr>
              <a:t>37 събития </a:t>
            </a:r>
            <a:r>
              <a:rPr lang="bg-BG" sz="1400" dirty="0">
                <a:ea typeface="Calibri" panose="020F0502020204030204" pitchFamily="34" charset="0"/>
              </a:rPr>
              <a:t>за Северен централен регион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312390" y="470037"/>
            <a:ext cx="6183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bg-BG" b="1" dirty="0">
                <a:ln/>
                <a:solidFill>
                  <a:srgbClr val="002060"/>
                </a:solidFill>
                <a:cs typeface="Times New Roman" panose="02020603050405020304" pitchFamily="18" charset="0"/>
              </a:rPr>
              <a:t>ИЗПЪЛНЕНИ СТЪПКИ В ПОДГОТОВКАТА И ОЦЕНКАТА НА ИТИ</a:t>
            </a:r>
            <a:endParaRPr lang="en-US" b="1" dirty="0">
              <a:ln/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63" name="Rectangle: Top Corners Rounded 38">
            <a:extLst>
              <a:ext uri="{FF2B5EF4-FFF2-40B4-BE49-F238E27FC236}">
                <a16:creationId xmlns:a16="http://schemas.microsoft.com/office/drawing/2014/main" id="{12909E39-C6A9-4315-B9B3-B520243B32A2}"/>
              </a:ext>
            </a:extLst>
          </p:cNvPr>
          <p:cNvSpPr txBox="1"/>
          <p:nvPr/>
        </p:nvSpPr>
        <p:spPr>
          <a:xfrm>
            <a:off x="284534" y="2681747"/>
            <a:ext cx="1296144" cy="125130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1120" tIns="6350" rIns="6350" bIns="6350" numCol="1" spcCol="1270" anchor="ctr" anchorCtr="0">
            <a:noAutofit/>
          </a:bodyPr>
          <a:lstStyle/>
          <a:p>
            <a:pPr marL="0" lvl="1" algn="ctr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bg-BG" sz="1200" b="1" dirty="0">
                <a:ea typeface="Calibri" panose="020F0502020204030204" pitchFamily="34" charset="0"/>
              </a:rPr>
              <a:t>Съдействие за сформиране на партньорства и провеждане на информационна кампания</a:t>
            </a:r>
            <a:endParaRPr lang="en-GB" sz="1200" b="1" kern="1200" dirty="0"/>
          </a:p>
        </p:txBody>
      </p:sp>
      <p:sp>
        <p:nvSpPr>
          <p:cNvPr id="77" name="TextBox 76"/>
          <p:cNvSpPr txBox="1"/>
          <p:nvPr/>
        </p:nvSpPr>
        <p:spPr>
          <a:xfrm>
            <a:off x="308450" y="1843113"/>
            <a:ext cx="1222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b="1" i="1" dirty="0"/>
              <a:t>Звено за медиации</a:t>
            </a:r>
          </a:p>
        </p:txBody>
      </p:sp>
      <p:cxnSp>
        <p:nvCxnSpPr>
          <p:cNvPr id="80" name="Straight Connector 79"/>
          <p:cNvCxnSpPr>
            <a:cxnSpLocks/>
          </p:cNvCxnSpPr>
          <p:nvPr/>
        </p:nvCxnSpPr>
        <p:spPr>
          <a:xfrm flipH="1" flipV="1">
            <a:off x="1610915" y="2123876"/>
            <a:ext cx="358013" cy="9526"/>
          </a:xfrm>
          <a:prstGeom prst="line">
            <a:avLst/>
          </a:prstGeom>
          <a:ln w="19050">
            <a:solidFill>
              <a:srgbClr val="FFC000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: Top Corners Rounded 6">
            <a:extLst>
              <a:ext uri="{FF2B5EF4-FFF2-40B4-BE49-F238E27FC236}">
                <a16:creationId xmlns:a16="http://schemas.microsoft.com/office/drawing/2014/main" id="{C3590EBE-C272-4EB4-BBF6-D4A6A749E2E3}"/>
              </a:ext>
            </a:extLst>
          </p:cNvPr>
          <p:cNvSpPr txBox="1"/>
          <p:nvPr/>
        </p:nvSpPr>
        <p:spPr>
          <a:xfrm>
            <a:off x="1948182" y="1228732"/>
            <a:ext cx="6292873" cy="423516"/>
          </a:xfrm>
          <a:prstGeom prst="rect">
            <a:avLst/>
          </a:prstGeom>
          <a:ln w="19050">
            <a:solidFill>
              <a:srgbClr val="ED7D3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1120" tIns="6350" rIns="6350" bIns="6350" numCol="1" spcCol="1270" anchor="ctr" anchorCtr="0">
            <a:noAutofit/>
          </a:bodyPr>
          <a:lstStyle/>
          <a:p>
            <a:pPr marL="0" lvl="1" algn="ctr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bg-BG" sz="1400" dirty="0">
                <a:ea typeface="Calibri" panose="020F0502020204030204" pitchFamily="34" charset="0"/>
              </a:rPr>
              <a:t>Обявена </a:t>
            </a:r>
            <a:r>
              <a:rPr lang="bg-BG" sz="1400" b="1" dirty="0">
                <a:ea typeface="Calibri" panose="020F0502020204030204" pitchFamily="34" charset="0"/>
              </a:rPr>
              <a:t>процедура </a:t>
            </a:r>
            <a:r>
              <a:rPr lang="ru-RU" sz="1400" b="1" dirty="0">
                <a:ea typeface="Calibri" panose="020F0502020204030204" pitchFamily="34" charset="0"/>
              </a:rPr>
              <a:t>BG16FFPR003-2.003 </a:t>
            </a:r>
            <a:r>
              <a:rPr lang="ru-RU" sz="1400" dirty="0">
                <a:ea typeface="Calibri" panose="020F0502020204030204" pitchFamily="34" charset="0"/>
              </a:rPr>
              <a:t>«Концепции за интегрирани териториални инвестиции (ИТИ) – 2» </a:t>
            </a:r>
            <a:r>
              <a:rPr lang="ru-RU" sz="1400" b="1" dirty="0">
                <a:ea typeface="Calibri" panose="020F0502020204030204" pitchFamily="34" charset="0"/>
              </a:rPr>
              <a:t>на 07.05.2025 г. </a:t>
            </a:r>
            <a:endParaRPr lang="bg-BG" sz="1400" b="1" dirty="0">
              <a:ea typeface="Calibri" panose="020F0502020204030204" pitchFamily="34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4923296" y="1652248"/>
            <a:ext cx="0" cy="23769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9" y="524429"/>
            <a:ext cx="2093867" cy="46251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: Top Corners Rounded 11">
            <a:extLst>
              <a:ext uri="{FF2B5EF4-FFF2-40B4-BE49-F238E27FC236}">
                <a16:creationId xmlns:a16="http://schemas.microsoft.com/office/drawing/2014/main" id="{48FDAFF9-B0A8-5701-1626-1929109661B7}"/>
              </a:ext>
            </a:extLst>
          </p:cNvPr>
          <p:cNvSpPr/>
          <p:nvPr/>
        </p:nvSpPr>
        <p:spPr>
          <a:xfrm rot="5400000">
            <a:off x="4843699" y="2125845"/>
            <a:ext cx="493544" cy="6301163"/>
          </a:xfrm>
          <a:prstGeom prst="round2SameRect">
            <a:avLst/>
          </a:prstGeom>
          <a:ln w="19050"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bg-BG" dirty="0"/>
          </a:p>
        </p:txBody>
      </p:sp>
      <p:sp>
        <p:nvSpPr>
          <p:cNvPr id="4" name="Rectangle: Top Corners Rounded 11">
            <a:extLst>
              <a:ext uri="{FF2B5EF4-FFF2-40B4-BE49-F238E27FC236}">
                <a16:creationId xmlns:a16="http://schemas.microsoft.com/office/drawing/2014/main" id="{6FF55BEC-3556-FA9F-9586-E42EDFE361BB}"/>
              </a:ext>
            </a:extLst>
          </p:cNvPr>
          <p:cNvSpPr/>
          <p:nvPr/>
        </p:nvSpPr>
        <p:spPr>
          <a:xfrm rot="5400000">
            <a:off x="4821440" y="2913958"/>
            <a:ext cx="538063" cy="6301163"/>
          </a:xfrm>
          <a:prstGeom prst="round2SameRect">
            <a:avLst/>
          </a:prstGeom>
          <a:ln w="19050">
            <a:solidFill>
              <a:schemeClr val="accent6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bg-BG" dirty="0"/>
          </a:p>
        </p:txBody>
      </p:sp>
      <p:sp>
        <p:nvSpPr>
          <p:cNvPr id="6" name="Rectangle: Top Corners Rounded 6">
            <a:extLst>
              <a:ext uri="{FF2B5EF4-FFF2-40B4-BE49-F238E27FC236}">
                <a16:creationId xmlns:a16="http://schemas.microsoft.com/office/drawing/2014/main" id="{D12D585D-1DC5-6E70-7A76-F5E4907C3878}"/>
              </a:ext>
            </a:extLst>
          </p:cNvPr>
          <p:cNvSpPr txBox="1"/>
          <p:nvPr/>
        </p:nvSpPr>
        <p:spPr>
          <a:xfrm>
            <a:off x="1997968" y="5909845"/>
            <a:ext cx="6243085" cy="30939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1120" tIns="6350" rIns="6350" bIns="6350" numCol="1" spcCol="1270" anchor="ctr" anchorCtr="0">
            <a:noAutofit/>
          </a:bodyPr>
          <a:lstStyle/>
          <a:p>
            <a:pPr marL="0" lvl="1" algn="ctr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bg-BG" sz="1400" b="1" dirty="0">
                <a:ea typeface="Calibri" panose="020F0502020204030204" pitchFamily="34" charset="0"/>
              </a:rPr>
              <a:t>Кандидатстване с концепции за ИТИ </a:t>
            </a:r>
            <a:r>
              <a:rPr lang="bg-BG" sz="1400" dirty="0">
                <a:ea typeface="Calibri" panose="020F0502020204030204" pitchFamily="34" charset="0"/>
              </a:rPr>
              <a:t>в ИСУН до </a:t>
            </a:r>
            <a:r>
              <a:rPr lang="bg-BG" sz="1400" b="1" dirty="0">
                <a:ea typeface="Calibri" panose="020F0502020204030204" pitchFamily="34" charset="0"/>
              </a:rPr>
              <a:t>крайния срок 08.07.2025 г. </a:t>
            </a:r>
          </a:p>
        </p:txBody>
      </p:sp>
      <p:sp>
        <p:nvSpPr>
          <p:cNvPr id="7" name="Rectangle 66">
            <a:extLst>
              <a:ext uri="{FF2B5EF4-FFF2-40B4-BE49-F238E27FC236}">
                <a16:creationId xmlns:a16="http://schemas.microsoft.com/office/drawing/2014/main" id="{2070B8D7-1599-FA74-4848-3A6299395418}"/>
              </a:ext>
            </a:extLst>
          </p:cNvPr>
          <p:cNvSpPr/>
          <p:nvPr/>
        </p:nvSpPr>
        <p:spPr>
          <a:xfrm>
            <a:off x="265281" y="4227107"/>
            <a:ext cx="1369168" cy="1391021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8" name="Rectangle: Top Corners Rounded 38">
            <a:extLst>
              <a:ext uri="{FF2B5EF4-FFF2-40B4-BE49-F238E27FC236}">
                <a16:creationId xmlns:a16="http://schemas.microsoft.com/office/drawing/2014/main" id="{F2B0FD96-3795-819B-6896-326615336BC4}"/>
              </a:ext>
            </a:extLst>
          </p:cNvPr>
          <p:cNvSpPr txBox="1"/>
          <p:nvPr/>
        </p:nvSpPr>
        <p:spPr>
          <a:xfrm>
            <a:off x="295051" y="4310201"/>
            <a:ext cx="1296144" cy="125130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1120" tIns="6350" rIns="6350" bIns="6350" numCol="1" spcCol="1270" anchor="ctr" anchorCtr="0">
            <a:noAutofit/>
          </a:bodyPr>
          <a:lstStyle/>
          <a:p>
            <a:pPr marL="0" lvl="1" algn="ctr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bg-BG" sz="1200" b="1" dirty="0">
                <a:ea typeface="Calibri" panose="020F0502020204030204" pitchFamily="34" charset="0"/>
              </a:rPr>
              <a:t>Доклад на Звеното за медиации за периода 07.05.2025 – 08.07.2025 г. </a:t>
            </a:r>
            <a:endParaRPr lang="en-GB" sz="1200" b="1" kern="1200" dirty="0"/>
          </a:p>
        </p:txBody>
      </p:sp>
      <p:sp>
        <p:nvSpPr>
          <p:cNvPr id="12" name="Rectangle: Top Corners Rounded 6">
            <a:extLst>
              <a:ext uri="{FF2B5EF4-FFF2-40B4-BE49-F238E27FC236}">
                <a16:creationId xmlns:a16="http://schemas.microsoft.com/office/drawing/2014/main" id="{8B40A85D-2B54-7577-F095-6870223FB564}"/>
              </a:ext>
            </a:extLst>
          </p:cNvPr>
          <p:cNvSpPr txBox="1"/>
          <p:nvPr/>
        </p:nvSpPr>
        <p:spPr>
          <a:xfrm>
            <a:off x="1968928" y="5121731"/>
            <a:ext cx="6243085" cy="30939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1120" tIns="6350" rIns="6350" bIns="6350" numCol="1" spcCol="1270" anchor="ctr" anchorCtr="0">
            <a:noAutofit/>
          </a:bodyPr>
          <a:lstStyle/>
          <a:p>
            <a:pPr marL="0" lvl="1" algn="ctr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bg-BG" sz="1600" dirty="0">
                <a:ea typeface="Calibri" panose="020F0502020204030204" pitchFamily="34" charset="0"/>
              </a:rPr>
              <a:t>Сформирани </a:t>
            </a:r>
            <a:r>
              <a:rPr lang="bg-BG" sz="1600" b="1" dirty="0">
                <a:ea typeface="Calibri" panose="020F0502020204030204" pitchFamily="34" charset="0"/>
              </a:rPr>
              <a:t>партньорства </a:t>
            </a:r>
            <a:r>
              <a:rPr lang="bg-BG" sz="1600" dirty="0">
                <a:ea typeface="Calibri" panose="020F0502020204030204" pitchFamily="34" charset="0"/>
              </a:rPr>
              <a:t>и подготвени проектни идеи</a:t>
            </a:r>
          </a:p>
        </p:txBody>
      </p:sp>
      <p:cxnSp>
        <p:nvCxnSpPr>
          <p:cNvPr id="15" name="Straight Arrow Connector 41">
            <a:extLst>
              <a:ext uri="{FF2B5EF4-FFF2-40B4-BE49-F238E27FC236}">
                <a16:creationId xmlns:a16="http://schemas.microsoft.com/office/drawing/2014/main" id="{FEF39850-4B87-BC95-EA54-E12E4C4F9831}"/>
              </a:ext>
            </a:extLst>
          </p:cNvPr>
          <p:cNvCxnSpPr>
            <a:cxnSpLocks/>
          </p:cNvCxnSpPr>
          <p:nvPr/>
        </p:nvCxnSpPr>
        <p:spPr>
          <a:xfrm>
            <a:off x="5004048" y="5557811"/>
            <a:ext cx="0" cy="23769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Диаграма 18">
            <a:extLst>
              <a:ext uri="{FF2B5EF4-FFF2-40B4-BE49-F238E27FC236}">
                <a16:creationId xmlns:a16="http://schemas.microsoft.com/office/drawing/2014/main" id="{0CD19542-9E99-A30C-CD4E-6A0A5711ED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6597232"/>
              </p:ext>
            </p:extLst>
          </p:nvPr>
        </p:nvGraphicFramePr>
        <p:xfrm>
          <a:off x="2572794" y="2643820"/>
          <a:ext cx="4862508" cy="2193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27" name="Straight Arrow Connector 52">
            <a:extLst>
              <a:ext uri="{FF2B5EF4-FFF2-40B4-BE49-F238E27FC236}">
                <a16:creationId xmlns:a16="http://schemas.microsoft.com/office/drawing/2014/main" id="{9357F0E2-926B-C2DF-7279-BEE92B328547}"/>
              </a:ext>
            </a:extLst>
          </p:cNvPr>
          <p:cNvCxnSpPr/>
          <p:nvPr/>
        </p:nvCxnSpPr>
        <p:spPr>
          <a:xfrm>
            <a:off x="4923296" y="2503262"/>
            <a:ext cx="0" cy="23769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70">
            <a:extLst>
              <a:ext uri="{FF2B5EF4-FFF2-40B4-BE49-F238E27FC236}">
                <a16:creationId xmlns:a16="http://schemas.microsoft.com/office/drawing/2014/main" id="{4CCE25A8-712B-3B8B-718E-39CA99D15600}"/>
              </a:ext>
            </a:extLst>
          </p:cNvPr>
          <p:cNvCxnSpPr>
            <a:cxnSpLocks/>
          </p:cNvCxnSpPr>
          <p:nvPr/>
        </p:nvCxnSpPr>
        <p:spPr>
          <a:xfrm flipH="1">
            <a:off x="1635668" y="3212976"/>
            <a:ext cx="937126" cy="0"/>
          </a:xfrm>
          <a:prstGeom prst="line">
            <a:avLst/>
          </a:prstGeom>
          <a:ln w="38100">
            <a:solidFill>
              <a:srgbClr val="FEE781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52">
            <a:extLst>
              <a:ext uri="{FF2B5EF4-FFF2-40B4-BE49-F238E27FC236}">
                <a16:creationId xmlns:a16="http://schemas.microsoft.com/office/drawing/2014/main" id="{F1F1BC62-73DF-0AF5-FCE0-5CDE6367F025}"/>
              </a:ext>
            </a:extLst>
          </p:cNvPr>
          <p:cNvCxnSpPr>
            <a:cxnSpLocks/>
          </p:cNvCxnSpPr>
          <p:nvPr/>
        </p:nvCxnSpPr>
        <p:spPr>
          <a:xfrm>
            <a:off x="946136" y="2348208"/>
            <a:ext cx="0" cy="23769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52">
            <a:extLst>
              <a:ext uri="{FF2B5EF4-FFF2-40B4-BE49-F238E27FC236}">
                <a16:creationId xmlns:a16="http://schemas.microsoft.com/office/drawing/2014/main" id="{D0D164AF-1482-4F08-4885-83E44A8AAE5B}"/>
              </a:ext>
            </a:extLst>
          </p:cNvPr>
          <p:cNvCxnSpPr>
            <a:cxnSpLocks/>
          </p:cNvCxnSpPr>
          <p:nvPr/>
        </p:nvCxnSpPr>
        <p:spPr>
          <a:xfrm>
            <a:off x="974923" y="3992268"/>
            <a:ext cx="0" cy="23769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41">
            <a:extLst>
              <a:ext uri="{FF2B5EF4-FFF2-40B4-BE49-F238E27FC236}">
                <a16:creationId xmlns:a16="http://schemas.microsoft.com/office/drawing/2014/main" id="{B3584ED1-D674-E79F-B0B0-BD118BC2B09B}"/>
              </a:ext>
            </a:extLst>
          </p:cNvPr>
          <p:cNvCxnSpPr>
            <a:cxnSpLocks/>
          </p:cNvCxnSpPr>
          <p:nvPr/>
        </p:nvCxnSpPr>
        <p:spPr>
          <a:xfrm flipH="1">
            <a:off x="5022164" y="4703026"/>
            <a:ext cx="836385" cy="33543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cxnSpLocks/>
            <a:endCxn id="3" idx="2"/>
          </p:cNvCxnSpPr>
          <p:nvPr/>
        </p:nvCxnSpPr>
        <p:spPr>
          <a:xfrm>
            <a:off x="4121837" y="4703026"/>
            <a:ext cx="968634" cy="32662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4316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8B36E-3771-2E26-F6CE-676DE5532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7065DF27-0FB3-9CEA-FD56-F2154FF30621}"/>
              </a:ext>
            </a:extLst>
          </p:cNvPr>
          <p:cNvSpPr txBox="1"/>
          <p:nvPr/>
        </p:nvSpPr>
        <p:spPr>
          <a:xfrm>
            <a:off x="2493322" y="449448"/>
            <a:ext cx="6236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bg-BG" b="1" dirty="0">
                <a:ln/>
                <a:solidFill>
                  <a:srgbClr val="002060"/>
                </a:solidFill>
                <a:cs typeface="Times New Roman" panose="02020603050405020304" pitchFamily="18" charset="0"/>
              </a:rPr>
              <a:t>ИЗПЪЛНЕНИ СТЪПКИ В ПОДГОТОВКАТА И ОЦЕНКАТА НА ИТИ</a:t>
            </a:r>
            <a:endParaRPr lang="en-US" b="1" dirty="0">
              <a:ln/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6EE39A63-F323-F0E9-84E8-911FE03EED9A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9" y="524429"/>
            <a:ext cx="2093867" cy="46251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8" name="Диаграма 17">
            <a:extLst>
              <a:ext uri="{FF2B5EF4-FFF2-40B4-BE49-F238E27FC236}">
                <a16:creationId xmlns:a16="http://schemas.microsoft.com/office/drawing/2014/main" id="{27796949-D65C-C236-8001-EDE673CB30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4751985"/>
              </p:ext>
            </p:extLst>
          </p:nvPr>
        </p:nvGraphicFramePr>
        <p:xfrm>
          <a:off x="323528" y="1340769"/>
          <a:ext cx="849694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22899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6D468-D70F-BA19-27AE-13166ED2C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5B18346F-32ED-A287-0DB4-85FB163C6A91}"/>
              </a:ext>
            </a:extLst>
          </p:cNvPr>
          <p:cNvSpPr txBox="1"/>
          <p:nvPr/>
        </p:nvSpPr>
        <p:spPr>
          <a:xfrm>
            <a:off x="2339752" y="633049"/>
            <a:ext cx="6614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bg-BG" b="1" dirty="0">
                <a:ln/>
                <a:solidFill>
                  <a:srgbClr val="002060"/>
                </a:solidFill>
                <a:cs typeface="Times New Roman" panose="02020603050405020304" pitchFamily="18" charset="0"/>
              </a:rPr>
              <a:t>ПОДАДЕНИ КОНЦЕПЦИИ ЗА ИТИ В СЕВЕРЕН ЦЕНТРАЛЕН РЕГИОН</a:t>
            </a:r>
            <a:endParaRPr lang="en-US" b="1" dirty="0">
              <a:ln/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3FB3FE8E-91E6-C9D8-96AB-52A2F5F0C9C0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9" y="524429"/>
            <a:ext cx="2093867" cy="4625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вободна форма: фигура 4">
            <a:extLst>
              <a:ext uri="{FF2B5EF4-FFF2-40B4-BE49-F238E27FC236}">
                <a16:creationId xmlns:a16="http://schemas.microsoft.com/office/drawing/2014/main" id="{BB138129-F84B-5C6F-5E38-4019E3BE51FE}"/>
              </a:ext>
            </a:extLst>
          </p:cNvPr>
          <p:cNvSpPr/>
          <p:nvPr/>
        </p:nvSpPr>
        <p:spPr>
          <a:xfrm>
            <a:off x="467544" y="1329381"/>
            <a:ext cx="8280920" cy="911227"/>
          </a:xfrm>
          <a:custGeom>
            <a:avLst/>
            <a:gdLst>
              <a:gd name="connsiteX0" fmla="*/ 0 w 8280920"/>
              <a:gd name="connsiteY0" fmla="*/ 133734 h 802386"/>
              <a:gd name="connsiteX1" fmla="*/ 133734 w 8280920"/>
              <a:gd name="connsiteY1" fmla="*/ 0 h 802386"/>
              <a:gd name="connsiteX2" fmla="*/ 8147186 w 8280920"/>
              <a:gd name="connsiteY2" fmla="*/ 0 h 802386"/>
              <a:gd name="connsiteX3" fmla="*/ 8280920 w 8280920"/>
              <a:gd name="connsiteY3" fmla="*/ 133734 h 802386"/>
              <a:gd name="connsiteX4" fmla="*/ 8280920 w 8280920"/>
              <a:gd name="connsiteY4" fmla="*/ 668652 h 802386"/>
              <a:gd name="connsiteX5" fmla="*/ 8147186 w 8280920"/>
              <a:gd name="connsiteY5" fmla="*/ 802386 h 802386"/>
              <a:gd name="connsiteX6" fmla="*/ 133734 w 8280920"/>
              <a:gd name="connsiteY6" fmla="*/ 802386 h 802386"/>
              <a:gd name="connsiteX7" fmla="*/ 0 w 8280920"/>
              <a:gd name="connsiteY7" fmla="*/ 668652 h 802386"/>
              <a:gd name="connsiteX8" fmla="*/ 0 w 8280920"/>
              <a:gd name="connsiteY8" fmla="*/ 133734 h 80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20" h="802386">
                <a:moveTo>
                  <a:pt x="0" y="133734"/>
                </a:moveTo>
                <a:cubicBezTo>
                  <a:pt x="0" y="59875"/>
                  <a:pt x="59875" y="0"/>
                  <a:pt x="133734" y="0"/>
                </a:cubicBezTo>
                <a:lnTo>
                  <a:pt x="8147186" y="0"/>
                </a:lnTo>
                <a:cubicBezTo>
                  <a:pt x="8221045" y="0"/>
                  <a:pt x="8280920" y="59875"/>
                  <a:pt x="8280920" y="133734"/>
                </a:cubicBezTo>
                <a:lnTo>
                  <a:pt x="8280920" y="668652"/>
                </a:lnTo>
                <a:cubicBezTo>
                  <a:pt x="8280920" y="742511"/>
                  <a:pt x="8221045" y="802386"/>
                  <a:pt x="8147186" y="802386"/>
                </a:cubicBezTo>
                <a:lnTo>
                  <a:pt x="133734" y="802386"/>
                </a:lnTo>
                <a:cubicBezTo>
                  <a:pt x="59875" y="802386"/>
                  <a:pt x="0" y="742511"/>
                  <a:pt x="0" y="668652"/>
                </a:cubicBezTo>
                <a:lnTo>
                  <a:pt x="0" y="133734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7749" tIns="107749" rIns="107749" bIns="107749" numCol="1" spcCol="1270" anchor="ctr" anchorCtr="0">
            <a:noAutofit/>
          </a:bodyPr>
          <a:lstStyle/>
          <a:p>
            <a:pPr marL="0" lvl="0" indent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bg-BG" sz="1800" kern="1200" dirty="0"/>
          </a:p>
        </p:txBody>
      </p:sp>
      <p:sp>
        <p:nvSpPr>
          <p:cNvPr id="9" name="Свободна форма: фигура 8">
            <a:extLst>
              <a:ext uri="{FF2B5EF4-FFF2-40B4-BE49-F238E27FC236}">
                <a16:creationId xmlns:a16="http://schemas.microsoft.com/office/drawing/2014/main" id="{EBB013D0-97B5-D11F-F0DC-EF8803838F7C}"/>
              </a:ext>
            </a:extLst>
          </p:cNvPr>
          <p:cNvSpPr/>
          <p:nvPr/>
        </p:nvSpPr>
        <p:spPr>
          <a:xfrm>
            <a:off x="323529" y="2330092"/>
            <a:ext cx="3652930" cy="1650489"/>
          </a:xfrm>
          <a:custGeom>
            <a:avLst/>
            <a:gdLst>
              <a:gd name="connsiteX0" fmla="*/ 0 w 3479394"/>
              <a:gd name="connsiteY0" fmla="*/ 0 h 1650489"/>
              <a:gd name="connsiteX1" fmla="*/ 3479394 w 3479394"/>
              <a:gd name="connsiteY1" fmla="*/ 0 h 1650489"/>
              <a:gd name="connsiteX2" fmla="*/ 3479394 w 3479394"/>
              <a:gd name="connsiteY2" fmla="*/ 1650489 h 1650489"/>
              <a:gd name="connsiteX3" fmla="*/ 0 w 3479394"/>
              <a:gd name="connsiteY3" fmla="*/ 1650489 h 1650489"/>
              <a:gd name="connsiteX4" fmla="*/ 0 w 3479394"/>
              <a:gd name="connsiteY4" fmla="*/ 0 h 165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9394" h="1650489">
                <a:moveTo>
                  <a:pt x="0" y="0"/>
                </a:moveTo>
                <a:lnTo>
                  <a:pt x="3479394" y="0"/>
                </a:lnTo>
                <a:lnTo>
                  <a:pt x="3479394" y="1650489"/>
                </a:lnTo>
                <a:lnTo>
                  <a:pt x="0" y="1650489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tx2"/>
            </a:solidFill>
          </a:ln>
          <a:effectLst>
            <a:softEdge rad="12700"/>
          </a:effectLst>
        </p:spPr>
        <p:style>
          <a:lnRef idx="0">
            <a:scrgbClr r="0" g="0" b="0"/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2919" tIns="21590" rIns="120904" bIns="21590" numCol="1" spcCol="1270" anchor="t" anchorCtr="0">
            <a:noAutofit/>
          </a:bodyPr>
          <a:lstStyle/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bg-BG" sz="1300" b="0" i="0" kern="1200" dirty="0">
                <a:solidFill>
                  <a:schemeClr val="tx1"/>
                </a:solidFill>
              </a:rPr>
              <a:t>Партньори: </a:t>
            </a:r>
            <a:r>
              <a:rPr lang="bg-BG" sz="1300" b="1" kern="1200" dirty="0">
                <a:solidFill>
                  <a:schemeClr val="tx1"/>
                </a:solidFill>
              </a:rPr>
              <a:t>Община Силистра </a:t>
            </a:r>
            <a:endParaRPr lang="en-US" sz="1300" b="1" kern="1200" dirty="0">
              <a:solidFill>
                <a:schemeClr val="tx1"/>
              </a:solidFill>
            </a:endParaRP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bg-BG" sz="1300" kern="1200" dirty="0">
                <a:solidFill>
                  <a:schemeClr val="tx1"/>
                </a:solidFill>
              </a:rPr>
              <a:t>Община Горна Оряховица</a:t>
            </a: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bg-BG" sz="1300" kern="1200" dirty="0">
                <a:solidFill>
                  <a:schemeClr val="tx1"/>
                </a:solidFill>
              </a:rPr>
              <a:t>Община Русе</a:t>
            </a: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ru-RU" sz="1300" kern="1200" dirty="0">
                <a:solidFill>
                  <a:schemeClr val="tx1"/>
                </a:solidFill>
              </a:rPr>
              <a:t>МБАЛ-Силистра АД</a:t>
            </a:r>
            <a:endParaRPr lang="bg-BG" sz="1300" kern="1200" dirty="0">
              <a:solidFill>
                <a:schemeClr val="tx1"/>
              </a:solidFill>
            </a:endParaRP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ru-RU" sz="1300" kern="1200" dirty="0">
                <a:solidFill>
                  <a:schemeClr val="tx1"/>
                </a:solidFill>
              </a:rPr>
              <a:t>МБАЛ-Горна </a:t>
            </a:r>
            <a:r>
              <a:rPr lang="ru-RU" sz="1300" kern="1200" dirty="0" err="1">
                <a:solidFill>
                  <a:schemeClr val="tx1"/>
                </a:solidFill>
              </a:rPr>
              <a:t>Оряховица</a:t>
            </a:r>
            <a:r>
              <a:rPr lang="ru-RU" sz="1300" kern="1200" dirty="0">
                <a:solidFill>
                  <a:schemeClr val="tx1"/>
                </a:solidFill>
              </a:rPr>
              <a:t> АД</a:t>
            </a:r>
            <a:endParaRPr lang="bg-BG" sz="1300" kern="1200" dirty="0">
              <a:solidFill>
                <a:schemeClr val="tx1"/>
              </a:solidFill>
            </a:endParaRPr>
          </a:p>
          <a:p>
            <a:pPr marL="0" lvl="1" indent="-114300" algn="l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None/>
            </a:pPr>
            <a:endParaRPr lang="bg-BG" sz="1300" kern="1200" dirty="0"/>
          </a:p>
        </p:txBody>
      </p:sp>
      <p:sp>
        <p:nvSpPr>
          <p:cNvPr id="11" name="Свободна форма: фигура 10">
            <a:extLst>
              <a:ext uri="{FF2B5EF4-FFF2-40B4-BE49-F238E27FC236}">
                <a16:creationId xmlns:a16="http://schemas.microsoft.com/office/drawing/2014/main" id="{3BEB3762-8186-705A-1879-F4D41A7418CE}"/>
              </a:ext>
            </a:extLst>
          </p:cNvPr>
          <p:cNvSpPr/>
          <p:nvPr/>
        </p:nvSpPr>
        <p:spPr>
          <a:xfrm>
            <a:off x="467544" y="3789358"/>
            <a:ext cx="8280920" cy="1023996"/>
          </a:xfrm>
          <a:custGeom>
            <a:avLst/>
            <a:gdLst>
              <a:gd name="connsiteX0" fmla="*/ 0 w 8280920"/>
              <a:gd name="connsiteY0" fmla="*/ 170669 h 1023996"/>
              <a:gd name="connsiteX1" fmla="*/ 170669 w 8280920"/>
              <a:gd name="connsiteY1" fmla="*/ 0 h 1023996"/>
              <a:gd name="connsiteX2" fmla="*/ 8110251 w 8280920"/>
              <a:gd name="connsiteY2" fmla="*/ 0 h 1023996"/>
              <a:gd name="connsiteX3" fmla="*/ 8280920 w 8280920"/>
              <a:gd name="connsiteY3" fmla="*/ 170669 h 1023996"/>
              <a:gd name="connsiteX4" fmla="*/ 8280920 w 8280920"/>
              <a:gd name="connsiteY4" fmla="*/ 853327 h 1023996"/>
              <a:gd name="connsiteX5" fmla="*/ 8110251 w 8280920"/>
              <a:gd name="connsiteY5" fmla="*/ 1023996 h 1023996"/>
              <a:gd name="connsiteX6" fmla="*/ 170669 w 8280920"/>
              <a:gd name="connsiteY6" fmla="*/ 1023996 h 1023996"/>
              <a:gd name="connsiteX7" fmla="*/ 0 w 8280920"/>
              <a:gd name="connsiteY7" fmla="*/ 853327 h 1023996"/>
              <a:gd name="connsiteX8" fmla="*/ 0 w 8280920"/>
              <a:gd name="connsiteY8" fmla="*/ 170669 h 102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20" h="1023996">
                <a:moveTo>
                  <a:pt x="0" y="170669"/>
                </a:moveTo>
                <a:cubicBezTo>
                  <a:pt x="0" y="76411"/>
                  <a:pt x="76411" y="0"/>
                  <a:pt x="170669" y="0"/>
                </a:cubicBezTo>
                <a:lnTo>
                  <a:pt x="8110251" y="0"/>
                </a:lnTo>
                <a:cubicBezTo>
                  <a:pt x="8204509" y="0"/>
                  <a:pt x="8280920" y="76411"/>
                  <a:pt x="8280920" y="170669"/>
                </a:cubicBezTo>
                <a:lnTo>
                  <a:pt x="8280920" y="853327"/>
                </a:lnTo>
                <a:cubicBezTo>
                  <a:pt x="8280920" y="947585"/>
                  <a:pt x="8204509" y="1023996"/>
                  <a:pt x="8110251" y="1023996"/>
                </a:cubicBezTo>
                <a:lnTo>
                  <a:pt x="170669" y="1023996"/>
                </a:lnTo>
                <a:cubicBezTo>
                  <a:pt x="76411" y="1023996"/>
                  <a:pt x="0" y="947585"/>
                  <a:pt x="0" y="853327"/>
                </a:cubicBezTo>
                <a:lnTo>
                  <a:pt x="0" y="170669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757" tIns="114757" rIns="114757" bIns="114757" numCol="1" spcCol="1270" anchor="ctr" anchorCtr="0">
            <a:noAutofit/>
          </a:bodyPr>
          <a:lstStyle/>
          <a:p>
            <a:pPr marL="0" lvl="0" indent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bg-BG" sz="1700" kern="1200" dirty="0"/>
          </a:p>
        </p:txBody>
      </p:sp>
      <p:sp>
        <p:nvSpPr>
          <p:cNvPr id="13" name="Свободна форма: фигура 12">
            <a:extLst>
              <a:ext uri="{FF2B5EF4-FFF2-40B4-BE49-F238E27FC236}">
                <a16:creationId xmlns:a16="http://schemas.microsoft.com/office/drawing/2014/main" id="{2DB4733B-1262-99A3-633B-4525FA03AA1D}"/>
              </a:ext>
            </a:extLst>
          </p:cNvPr>
          <p:cNvSpPr/>
          <p:nvPr/>
        </p:nvSpPr>
        <p:spPr>
          <a:xfrm>
            <a:off x="323529" y="4894053"/>
            <a:ext cx="2643941" cy="1089854"/>
          </a:xfrm>
          <a:custGeom>
            <a:avLst/>
            <a:gdLst>
              <a:gd name="connsiteX0" fmla="*/ 0 w 2376292"/>
              <a:gd name="connsiteY0" fmla="*/ 0 h 1089854"/>
              <a:gd name="connsiteX1" fmla="*/ 2376292 w 2376292"/>
              <a:gd name="connsiteY1" fmla="*/ 0 h 1089854"/>
              <a:gd name="connsiteX2" fmla="*/ 2376292 w 2376292"/>
              <a:gd name="connsiteY2" fmla="*/ 1089854 h 1089854"/>
              <a:gd name="connsiteX3" fmla="*/ 0 w 2376292"/>
              <a:gd name="connsiteY3" fmla="*/ 1089854 h 1089854"/>
              <a:gd name="connsiteX4" fmla="*/ 0 w 2376292"/>
              <a:gd name="connsiteY4" fmla="*/ 0 h 108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6292" h="1089854">
                <a:moveTo>
                  <a:pt x="0" y="0"/>
                </a:moveTo>
                <a:lnTo>
                  <a:pt x="2376292" y="0"/>
                </a:lnTo>
                <a:lnTo>
                  <a:pt x="2376292" y="1089854"/>
                </a:lnTo>
                <a:lnTo>
                  <a:pt x="0" y="108985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2919" tIns="21590" rIns="120904" bIns="21590" numCol="1" spcCol="1270" anchor="t" anchorCtr="0">
            <a:noAutofit/>
          </a:bodyPr>
          <a:lstStyle/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bg-BG" sz="1300" dirty="0">
                <a:solidFill>
                  <a:schemeClr val="tx1"/>
                </a:solidFill>
              </a:rPr>
              <a:t>Партньори: </a:t>
            </a:r>
            <a:endParaRPr lang="en-US" sz="1300" dirty="0">
              <a:solidFill>
                <a:schemeClr val="tx1"/>
              </a:solidFill>
            </a:endParaRPr>
          </a:p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bg-BG" sz="1300" b="1" dirty="0">
                <a:solidFill>
                  <a:schemeClr val="tx1"/>
                </a:solidFill>
              </a:rPr>
              <a:t>Община Горна Оряховица </a:t>
            </a:r>
            <a:endParaRPr lang="en-US" sz="1300" b="1" dirty="0">
              <a:solidFill>
                <a:schemeClr val="tx1"/>
              </a:solidFill>
            </a:endParaRPr>
          </a:p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bg-BG" sz="1300" dirty="0">
                <a:solidFill>
                  <a:schemeClr val="tx1"/>
                </a:solidFill>
              </a:rPr>
              <a:t>ОУ </a:t>
            </a:r>
            <a:r>
              <a:rPr lang="ru-RU" sz="1300" dirty="0">
                <a:solidFill>
                  <a:schemeClr val="tx1"/>
                </a:solidFill>
              </a:rPr>
              <a:t>- гр. </a:t>
            </a:r>
            <a:r>
              <a:rPr lang="ru-RU" sz="1300" dirty="0" err="1">
                <a:solidFill>
                  <a:schemeClr val="tx1"/>
                </a:solidFill>
              </a:rPr>
              <a:t>Долна</a:t>
            </a:r>
            <a:r>
              <a:rPr lang="ru-RU" sz="1300" dirty="0">
                <a:solidFill>
                  <a:schemeClr val="tx1"/>
                </a:solidFill>
              </a:rPr>
              <a:t> </a:t>
            </a:r>
            <a:r>
              <a:rPr lang="ru-RU" sz="1300" dirty="0" err="1">
                <a:solidFill>
                  <a:schemeClr val="tx1"/>
                </a:solidFill>
              </a:rPr>
              <a:t>Оряховица</a:t>
            </a:r>
            <a:endParaRPr lang="ru-RU" sz="1300" dirty="0">
              <a:solidFill>
                <a:schemeClr val="tx1"/>
              </a:solidFill>
            </a:endParaRPr>
          </a:p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bg-BG" sz="1300" dirty="0">
                <a:solidFill>
                  <a:schemeClr val="tx1"/>
                </a:solidFill>
              </a:rPr>
              <a:t>ОУ – с. Първомайци</a:t>
            </a:r>
          </a:p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bg-BG" sz="1300" dirty="0">
                <a:solidFill>
                  <a:schemeClr val="tx1"/>
                </a:solidFill>
              </a:rPr>
              <a:t>ВТУ „Св. Св. Кирил и Методий“</a:t>
            </a:r>
          </a:p>
          <a:p>
            <a:pPr marL="0" lvl="1" indent="-114300" defTabSz="57785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ru-RU" sz="1300" dirty="0">
                <a:solidFill>
                  <a:schemeClr val="tx1"/>
                </a:solidFill>
              </a:rPr>
              <a:t>ПГЕЕ – гр. Горна </a:t>
            </a:r>
            <a:r>
              <a:rPr lang="ru-RU" sz="1300" dirty="0" err="1">
                <a:solidFill>
                  <a:schemeClr val="tx1"/>
                </a:solidFill>
              </a:rPr>
              <a:t>Оряховица</a:t>
            </a:r>
            <a:endParaRPr lang="bg-BG" sz="1300" dirty="0">
              <a:solidFill>
                <a:schemeClr val="tx1"/>
              </a:solidFill>
            </a:endParaRPr>
          </a:p>
        </p:txBody>
      </p:sp>
      <p:sp>
        <p:nvSpPr>
          <p:cNvPr id="7" name="Текстово поле 6">
            <a:extLst>
              <a:ext uri="{FF2B5EF4-FFF2-40B4-BE49-F238E27FC236}">
                <a16:creationId xmlns:a16="http://schemas.microsoft.com/office/drawing/2014/main" id="{E49A2BA5-A1F5-9C26-C5DA-CAA464EAC277}"/>
              </a:ext>
            </a:extLst>
          </p:cNvPr>
          <p:cNvSpPr txBox="1"/>
          <p:nvPr/>
        </p:nvSpPr>
        <p:spPr>
          <a:xfrm>
            <a:off x="1675943" y="3834283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BG16FFPR003-2.003-0011</a:t>
            </a:r>
            <a:r>
              <a:rPr lang="bg-BG" b="1" dirty="0"/>
              <a:t> „</a:t>
            </a:r>
            <a:r>
              <a:rPr lang="ru-RU" b="1" dirty="0" err="1"/>
              <a:t>Интегрирани</a:t>
            </a:r>
            <a:r>
              <a:rPr lang="ru-RU" b="1" dirty="0"/>
              <a:t> инвестиции и </a:t>
            </a:r>
            <a:r>
              <a:rPr lang="ru-RU" b="1" dirty="0" err="1"/>
              <a:t>иновации</a:t>
            </a:r>
            <a:r>
              <a:rPr lang="ru-RU" b="1" dirty="0"/>
              <a:t> за образование и реализация на </a:t>
            </a:r>
            <a:r>
              <a:rPr lang="ru-RU" b="1" dirty="0" err="1"/>
              <a:t>младите</a:t>
            </a:r>
            <a:r>
              <a:rPr lang="ru-RU" b="1" dirty="0"/>
              <a:t> хора в </a:t>
            </a:r>
            <a:r>
              <a:rPr lang="ru-RU" b="1" dirty="0" err="1"/>
              <a:t>Северен</a:t>
            </a:r>
            <a:r>
              <a:rPr lang="ru-RU" b="1" dirty="0"/>
              <a:t> централен район“</a:t>
            </a:r>
            <a:endParaRPr lang="bg-BG" b="1" dirty="0"/>
          </a:p>
        </p:txBody>
      </p:sp>
      <p:sp>
        <p:nvSpPr>
          <p:cNvPr id="8" name="Текстово поле 7">
            <a:extLst>
              <a:ext uri="{FF2B5EF4-FFF2-40B4-BE49-F238E27FC236}">
                <a16:creationId xmlns:a16="http://schemas.microsoft.com/office/drawing/2014/main" id="{04C29BB8-1BEA-7CD9-534B-BE3A2BDA1BC5}"/>
              </a:ext>
            </a:extLst>
          </p:cNvPr>
          <p:cNvSpPr txBox="1"/>
          <p:nvPr/>
        </p:nvSpPr>
        <p:spPr>
          <a:xfrm>
            <a:off x="3488241" y="2596650"/>
            <a:ext cx="2088232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bg-BG" sz="1500" dirty="0"/>
              <a:t>Общ бюджет: </a:t>
            </a:r>
          </a:p>
          <a:p>
            <a:pPr lvl="0" algn="ctr"/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44 412 208,30 </a:t>
            </a:r>
            <a:r>
              <a:rPr lang="ru-RU" sz="1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лв</a:t>
            </a:r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bg-BG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Текстово поле 9">
            <a:extLst>
              <a:ext uri="{FF2B5EF4-FFF2-40B4-BE49-F238E27FC236}">
                <a16:creationId xmlns:a16="http://schemas.microsoft.com/office/drawing/2014/main" id="{B257EE3D-67D1-7AF7-C664-A5E759DEE9C5}"/>
              </a:ext>
            </a:extLst>
          </p:cNvPr>
          <p:cNvSpPr txBox="1"/>
          <p:nvPr/>
        </p:nvSpPr>
        <p:spPr>
          <a:xfrm>
            <a:off x="6300192" y="2413337"/>
            <a:ext cx="2268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bg-BG" sz="1500" dirty="0"/>
              <a:t>11 проекта по ПРР</a:t>
            </a:r>
          </a:p>
          <a:p>
            <a:pPr lvl="0"/>
            <a:r>
              <a:rPr lang="bg-BG" sz="1500" dirty="0"/>
              <a:t>1 проект по ПОС</a:t>
            </a:r>
          </a:p>
          <a:p>
            <a:pPr lvl="0"/>
            <a:r>
              <a:rPr lang="bg-BG" sz="1500" dirty="0"/>
              <a:t>2 проекта по ПРЧР</a:t>
            </a:r>
          </a:p>
          <a:p>
            <a:pPr lvl="0"/>
            <a:r>
              <a:rPr lang="bg-BG" sz="1500" dirty="0"/>
              <a:t>1 проект по ПО </a:t>
            </a:r>
          </a:p>
        </p:txBody>
      </p:sp>
      <p:pic>
        <p:nvPicPr>
          <p:cNvPr id="12" name="Картина 11" descr="Картина, която съдържа текст, символ, емблема, лого&#10;&#10;Генерираното от ИИ съдържание може да е неправилно.">
            <a:extLst>
              <a:ext uri="{FF2B5EF4-FFF2-40B4-BE49-F238E27FC236}">
                <a16:creationId xmlns:a16="http://schemas.microsoft.com/office/drawing/2014/main" id="{82E6AA8C-EAAE-7D9C-D7E8-610F1EDD53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2" t="-705" r="8957" b="705"/>
          <a:stretch>
            <a:fillRect/>
          </a:stretch>
        </p:blipFill>
        <p:spPr>
          <a:xfrm>
            <a:off x="583370" y="1388862"/>
            <a:ext cx="784862" cy="800075"/>
          </a:xfrm>
          <a:prstGeom prst="rect">
            <a:avLst/>
          </a:prstGeom>
        </p:spPr>
      </p:pic>
      <p:pic>
        <p:nvPicPr>
          <p:cNvPr id="14" name="Картина 13" descr="Картина, която съдържа текст, лого, символ, емблема&#10;&#10;Генерираното от ИИ съдържание може да е неправилно.">
            <a:extLst>
              <a:ext uri="{FF2B5EF4-FFF2-40B4-BE49-F238E27FC236}">
                <a16:creationId xmlns:a16="http://schemas.microsoft.com/office/drawing/2014/main" id="{2F6A814A-D032-2481-52CE-E2517BCDF5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1" b="14214"/>
          <a:stretch>
            <a:fillRect/>
          </a:stretch>
        </p:blipFill>
        <p:spPr>
          <a:xfrm>
            <a:off x="583370" y="3857549"/>
            <a:ext cx="920476" cy="867595"/>
          </a:xfrm>
          <a:prstGeom prst="rect">
            <a:avLst/>
          </a:prstGeom>
        </p:spPr>
      </p:pic>
      <p:sp>
        <p:nvSpPr>
          <p:cNvPr id="15" name="Текстово поле 14">
            <a:extLst>
              <a:ext uri="{FF2B5EF4-FFF2-40B4-BE49-F238E27FC236}">
                <a16:creationId xmlns:a16="http://schemas.microsoft.com/office/drawing/2014/main" id="{AE78E84C-49C1-5CD9-4E5D-E44BEC16CB18}"/>
              </a:ext>
            </a:extLst>
          </p:cNvPr>
          <p:cNvSpPr txBox="1"/>
          <p:nvPr/>
        </p:nvSpPr>
        <p:spPr>
          <a:xfrm>
            <a:off x="1511660" y="1419020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BG16FFPR003-2.003-0007 „Силистра, Горна </a:t>
            </a:r>
            <a:r>
              <a:rPr lang="ru-RU" b="1" dirty="0" err="1"/>
              <a:t>Оряховица</a:t>
            </a:r>
            <a:r>
              <a:rPr lang="ru-RU" b="1" dirty="0"/>
              <a:t> и Русе – </a:t>
            </a:r>
            <a:r>
              <a:rPr lang="ru-RU" b="1" dirty="0" err="1"/>
              <a:t>интегрирано</a:t>
            </a:r>
            <a:r>
              <a:rPr lang="ru-RU" b="1" dirty="0"/>
              <a:t> </a:t>
            </a:r>
            <a:r>
              <a:rPr lang="ru-RU" b="1" dirty="0" err="1"/>
              <a:t>териториално</a:t>
            </a:r>
            <a:r>
              <a:rPr lang="ru-RU" b="1" dirty="0"/>
              <a:t> развитие за устойчиво </a:t>
            </a:r>
            <a:r>
              <a:rPr lang="ru-RU" b="1" dirty="0" err="1"/>
              <a:t>бъдеще</a:t>
            </a:r>
            <a:r>
              <a:rPr lang="bg-BG" altLang="zh-CN" b="1" dirty="0">
                <a:sym typeface="+mn-lt"/>
              </a:rPr>
              <a:t>“</a:t>
            </a:r>
            <a:endParaRPr lang="ru-RU" b="1" dirty="0"/>
          </a:p>
        </p:txBody>
      </p:sp>
      <p:sp>
        <p:nvSpPr>
          <p:cNvPr id="2" name="Текстово поле 1">
            <a:extLst>
              <a:ext uri="{FF2B5EF4-FFF2-40B4-BE49-F238E27FC236}">
                <a16:creationId xmlns:a16="http://schemas.microsoft.com/office/drawing/2014/main" id="{7AB3CD7C-4BB9-246B-6496-473F1ACA8E1B}"/>
              </a:ext>
            </a:extLst>
          </p:cNvPr>
          <p:cNvSpPr txBox="1"/>
          <p:nvPr/>
        </p:nvSpPr>
        <p:spPr>
          <a:xfrm>
            <a:off x="3488241" y="5323728"/>
            <a:ext cx="2088232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bg-BG" sz="1500" dirty="0"/>
              <a:t>Общ бюджет: </a:t>
            </a:r>
          </a:p>
          <a:p>
            <a:pPr lvl="0" algn="ctr"/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</a:t>
            </a:r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175</a:t>
            </a:r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g-BG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03,54</a:t>
            </a:r>
            <a:r>
              <a:rPr lang="ru-RU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лв.</a:t>
            </a:r>
            <a:endParaRPr lang="bg-BG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Текстово поле 2">
            <a:extLst>
              <a:ext uri="{FF2B5EF4-FFF2-40B4-BE49-F238E27FC236}">
                <a16:creationId xmlns:a16="http://schemas.microsoft.com/office/drawing/2014/main" id="{4345A56B-F40F-E4EF-D2C4-EF8A9559D4BB}"/>
              </a:ext>
            </a:extLst>
          </p:cNvPr>
          <p:cNvSpPr txBox="1"/>
          <p:nvPr/>
        </p:nvSpPr>
        <p:spPr>
          <a:xfrm>
            <a:off x="6304593" y="5136204"/>
            <a:ext cx="22687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bg-BG" sz="1500" dirty="0"/>
              <a:t>4 проекта по ПРР</a:t>
            </a:r>
          </a:p>
          <a:p>
            <a:pPr lvl="0"/>
            <a:r>
              <a:rPr lang="bg-BG" sz="1500" dirty="0"/>
              <a:t>3 проекта по ПНИИДИТ</a:t>
            </a:r>
          </a:p>
          <a:p>
            <a:pPr lvl="0"/>
            <a:r>
              <a:rPr lang="bg-BG" sz="1500" dirty="0"/>
              <a:t>3 проекта по ПО </a:t>
            </a:r>
          </a:p>
        </p:txBody>
      </p:sp>
    </p:spTree>
    <p:extLst>
      <p:ext uri="{BB962C8B-B14F-4D97-AF65-F5344CB8AC3E}">
        <p14:creationId xmlns:p14="http://schemas.microsoft.com/office/powerpoint/2010/main" val="3790268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6973</TotalTime>
  <Words>1392</Words>
  <Application>Microsoft Office PowerPoint</Application>
  <PresentationFormat>On-screen Show (4:3)</PresentationFormat>
  <Paragraphs>189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Georgia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P.Aleksova</dc:creator>
  <cp:lastModifiedBy>Димитър А. Тодоров</cp:lastModifiedBy>
  <cp:revision>1624</cp:revision>
  <cp:lastPrinted>2020-09-09T13:42:35Z</cp:lastPrinted>
  <dcterms:created xsi:type="dcterms:W3CDTF">2019-10-30T09:27:59Z</dcterms:created>
  <dcterms:modified xsi:type="dcterms:W3CDTF">2025-10-20T14:30:46Z</dcterms:modified>
</cp:coreProperties>
</file>